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66" r:id="rId2"/>
  </p:sldMasterIdLst>
  <p:notesMasterIdLst>
    <p:notesMasterId r:id="rId31"/>
  </p:notesMasterIdLst>
  <p:handoutMasterIdLst>
    <p:handoutMasterId r:id="rId32"/>
  </p:handoutMasterIdLst>
  <p:sldIdLst>
    <p:sldId id="256" r:id="rId3"/>
    <p:sldId id="303" r:id="rId4"/>
    <p:sldId id="261" r:id="rId5"/>
    <p:sldId id="262" r:id="rId6"/>
    <p:sldId id="291" r:id="rId7"/>
    <p:sldId id="304" r:id="rId8"/>
    <p:sldId id="270" r:id="rId9"/>
    <p:sldId id="285" r:id="rId10"/>
    <p:sldId id="283" r:id="rId11"/>
    <p:sldId id="281" r:id="rId12"/>
    <p:sldId id="300" r:id="rId13"/>
    <p:sldId id="29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4" r:id="rId23"/>
    <p:sldId id="294" r:id="rId24"/>
    <p:sldId id="301" r:id="rId25"/>
    <p:sldId id="295" r:id="rId26"/>
    <p:sldId id="288" r:id="rId27"/>
    <p:sldId id="289" r:id="rId28"/>
    <p:sldId id="302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6" autoAdjust="0"/>
    <p:restoredTop sz="96327" autoAdjust="0"/>
  </p:normalViewPr>
  <p:slideViewPr>
    <p:cSldViewPr snapToGrid="0">
      <p:cViewPr varScale="1">
        <p:scale>
          <a:sx n="113" d="100"/>
          <a:sy n="113" d="100"/>
        </p:scale>
        <p:origin x="942" y="11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39" d="100"/>
          <a:sy n="139" d="100"/>
        </p:scale>
        <p:origin x="41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21D6FA-DE25-3841-92C1-9083F59CDCCF}" type="datetime1">
              <a:rPr lang="en-US"/>
              <a:pPr lvl="0">
                <a:defRPr/>
              </a:pPr>
              <a:t>6/28/2023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924E6B2-58E7-1C48-8BA9-A968301D86C1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87C900D-78B6-4540-B7D8-638395E0230B}" type="datetime1">
              <a:rPr lang="en-US"/>
              <a:pPr lvl="0">
                <a:defRPr/>
              </a:pPr>
              <a:t>6/28/2023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C1E7867-0F6F-BF4F-8710-17F29BD1331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이유로 혼잡도 개선의 필요성을 느낌</a:t>
            </a:r>
          </a:p>
        </p:txBody>
      </p:sp>
    </p:spTree>
    <p:extLst>
      <p:ext uri="{BB962C8B-B14F-4D97-AF65-F5344CB8AC3E}">
        <p14:creationId xmlns:p14="http://schemas.microsoft.com/office/powerpoint/2010/main" val="4188512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999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610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98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배차간격 변화에 따른 플랫폼 상황을 </a:t>
            </a:r>
            <a:r>
              <a:rPr lang="en-US" altLang="ko-KR" dirty="0" err="1"/>
              <a:t>Anylogic</a:t>
            </a:r>
            <a:r>
              <a:rPr lang="ko-KR" altLang="en-US" dirty="0"/>
              <a:t>을 통해 구현한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박스는 플랫폼 상황을 </a:t>
            </a:r>
            <a:r>
              <a:rPr lang="ko-KR" altLang="en-US" dirty="0" err="1"/>
              <a:t>나타낸것입니다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승객들은 선입선출 가정에 따라</a:t>
            </a:r>
            <a:r>
              <a:rPr lang="en-US" altLang="ko-KR" dirty="0"/>
              <a:t>, </a:t>
            </a:r>
            <a:r>
              <a:rPr lang="ko-KR" altLang="en-US" dirty="0" err="1"/>
              <a:t>먼저온</a:t>
            </a:r>
            <a:r>
              <a:rPr lang="ko-KR" altLang="en-US" dirty="0"/>
              <a:t> 승객은 먼저 열차를 타고 떠나갑니다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53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</a:rPr>
              <a:t>초기 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4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</a:rPr>
              <a:t>량 편성 계획이었으나 예산문제로 변경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</a:rPr>
              <a:t>대형 </a:t>
            </a:r>
            <a:r>
              <a:rPr lang="ko-KR" altLang="en-US" sz="1200" b="1" dirty="0" err="1">
                <a:solidFill>
                  <a:srgbClr val="000000"/>
                </a:solidFill>
                <a:latin typeface="+mn-ea"/>
                <a:ea typeface="+mn-ea"/>
              </a:rPr>
              <a:t>중전철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</a:rPr>
              <a:t>중형 </a:t>
            </a:r>
            <a:r>
              <a:rPr lang="ko-KR" altLang="en-US" sz="1200" b="1" dirty="0" err="1">
                <a:solidFill>
                  <a:srgbClr val="000000"/>
                </a:solidFill>
                <a:latin typeface="+mn-ea"/>
                <a:ea typeface="+mn-ea"/>
              </a:rPr>
              <a:t>중전철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</a:rPr>
              <a:t> 대비 수용인원이 적음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</a:rPr>
              <a:t>기본 설계상의 한계로 증차 이외의 해결이 불가능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</a:rPr>
              <a:t>시발점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14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프로젝트에서 많은 정책들로 인해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김포골드라인의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혼잡도가 개선되었는지 알아보며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개선되지 않았다면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무엇이 문제이며 어떻게 개선할 수 있는지를 알아봄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02C8B-5AEE-473E-9016-ACCF1317250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3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수집한 데이터는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8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988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36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61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규격 상한</a:t>
            </a:r>
            <a:r>
              <a:rPr lang="en-US" altLang="ko-KR" dirty="0"/>
              <a:t>, </a:t>
            </a:r>
            <a:r>
              <a:rPr lang="ko-KR" altLang="en-US" dirty="0"/>
              <a:t>규격하한</a:t>
            </a:r>
          </a:p>
        </p:txBody>
      </p:sp>
    </p:spTree>
    <p:extLst>
      <p:ext uri="{BB962C8B-B14F-4D97-AF65-F5344CB8AC3E}">
        <p14:creationId xmlns:p14="http://schemas.microsoft.com/office/powerpoint/2010/main" val="2656697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09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0A54-37F4-4C0C-99D1-D14D6EFA484E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E73F-6221-4A70-8CD7-AA078AF0089D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7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E76F3-29FE-46A3-93F5-E955FF164016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65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400" y="1112763"/>
            <a:ext cx="6629400" cy="10184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8600" y="4520112"/>
            <a:ext cx="37752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EF3FA09-6931-4AC6-9285-403D6C8F83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2917" y="2400300"/>
            <a:ext cx="6629400" cy="9503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52313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lines_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142425"/>
            <a:ext cx="12192000" cy="516751"/>
          </a:xfrm>
          <a:prstGeom prst="rect">
            <a:avLst/>
          </a:prstGeom>
        </p:spPr>
      </p:pic>
      <p:pic>
        <p:nvPicPr>
          <p:cNvPr id="11" name="그림 10" descr="hy_en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728182" y="6640580"/>
            <a:ext cx="2351825" cy="14122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09600" y="1633538"/>
            <a:ext cx="10972800" cy="1143000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rgbClr val="004C8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0" y="2794001"/>
            <a:ext cx="10972800" cy="3230563"/>
          </a:xfrm>
        </p:spPr>
        <p:txBody>
          <a:bodyPr>
            <a:normAutofit/>
          </a:bodyPr>
          <a:lstStyle>
            <a:lvl1pPr>
              <a:defRPr sz="2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588685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to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870462"/>
          </a:xfrm>
          <a:prstGeom prst="rect">
            <a:avLst/>
          </a:prstGeom>
        </p:spPr>
      </p:pic>
      <p:pic>
        <p:nvPicPr>
          <p:cNvPr id="9" name="그림 8" descr="lin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416819"/>
            <a:ext cx="12192000" cy="238732"/>
          </a:xfrm>
          <a:prstGeom prst="rect">
            <a:avLst/>
          </a:prstGeom>
        </p:spPr>
      </p:pic>
      <p:pic>
        <p:nvPicPr>
          <p:cNvPr id="11" name="그림 10" descr="hy_eng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633922" y="6640580"/>
            <a:ext cx="2351825" cy="141220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87867" y="63500"/>
            <a:ext cx="7095067" cy="850900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/>
          <p:cNvSpPr>
            <a:spLocks noGrp="1"/>
          </p:cNvSpPr>
          <p:nvPr userDrawn="1">
            <p:ph idx="10"/>
          </p:nvPr>
        </p:nvSpPr>
        <p:spPr>
          <a:xfrm>
            <a:off x="609600" y="1227910"/>
            <a:ext cx="10972800" cy="479665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  <a:p>
            <a:endParaRPr lang="en-US" altLang="ko-KR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F76ADE3-C0D7-4CF3-9CE7-68D37E5FF7DD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>
          <a:xfrm>
            <a:off x="9140947" y="252669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3B24EA-AB9A-4AAE-A7D6-B5534FF001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96601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9F7E-1E29-41DA-AAEE-DE104DFCC10F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48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97C-DE3C-4270-987F-B2CB97135A48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7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6DE4-0D3A-474D-902F-0124DA92049F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58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3928-A9B3-45F3-B64C-7CDF12DD7918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01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892D-B4FD-4CEA-9684-D816A9245AC4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+mj-ea"/>
                <a:ea typeface="+mj-ea"/>
              </a:defRPr>
            </a:lvl1pPr>
            <a:lvl2pPr marL="685800" indent="-228600">
              <a:buFont typeface="시스템 서체 일반체"/>
              <a:buChar char="-"/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4AC59-01BD-469B-B648-3C70C5C5AC82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8713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184F297E-5C29-4C6A-82A8-01BD14A7F4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41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BABE-55A0-4C2D-A32F-BEF1DF0B443B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511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A225-3696-4A07-AE9F-E2FC60140CF4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893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0F4D-8811-4F3D-A515-9B9AAC14FC85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1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B4B24-3240-4374-9037-B880D128B91E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731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B134-8EB5-419A-A0F2-27327BDDA5FB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091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050A9-6D6F-4021-A688-E77ED069E276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373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E93-6727-4C6B-A129-EB8EA73F16BC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E2FD-66B9-456B-AA77-1403C4EC2B33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217C-29A2-41C5-AF56-0C4C12AFFF38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4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1287-18DE-4DEA-B0C5-C13127C6EC4E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6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4479-7F36-40E7-A73C-D365689BABFD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0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20F1-5879-48DD-87FF-57BE0436A8FE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9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ED9F6-DFFD-47C0-905A-633B12A1F1B8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9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EBD35-58AE-4502-8D9E-94FDD98AB284}" type="datetime1">
              <a:rPr lang="ko-KR" altLang="en-US" smtClean="0"/>
              <a:t>2023-06-28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F297E-5C29-4C6A-82A8-01BD14A7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5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DBF61-DA70-437D-9085-122EEEE47B10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31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2800" y="1171200"/>
            <a:ext cx="10715914" cy="9216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ko-KR" altLang="ko-KR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김포 골드라인 </a:t>
            </a:r>
            <a:r>
              <a:rPr lang="ko-KR" altLang="en-US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혼잡도</a:t>
            </a:r>
            <a:r>
              <a:rPr lang="ko-KR" altLang="ko-KR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관리</a:t>
            </a:r>
            <a:r>
              <a:rPr lang="en-US" altLang="ko-KR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프로젝트</a:t>
            </a:r>
            <a:r>
              <a:rPr lang="en-US" altLang="ko-KR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199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205" y="4625198"/>
            <a:ext cx="9317195" cy="1573822"/>
          </a:xfrm>
        </p:spPr>
        <p:txBody>
          <a:bodyPr>
            <a:normAutofit lnSpcReduction="10000"/>
          </a:bodyPr>
          <a:lstStyle/>
          <a:p>
            <a:pPr algn="r">
              <a:defRPr/>
            </a:pPr>
            <a:r>
              <a:rPr lang="en-US" altLang="ko-KR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2023/06/16</a:t>
            </a:r>
          </a:p>
          <a:p>
            <a:pPr algn="r">
              <a:defRPr/>
            </a:pPr>
            <a:r>
              <a:rPr lang="ko-KR" altLang="en-US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산업데이터엔지니어링학과</a:t>
            </a:r>
          </a:p>
          <a:p>
            <a:pPr algn="r">
              <a:defRPr/>
            </a:pPr>
            <a:r>
              <a:rPr lang="en-US" altLang="ko-KR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2022170938/2022153482</a:t>
            </a:r>
          </a:p>
          <a:p>
            <a:pPr algn="r">
              <a:defRPr/>
            </a:pPr>
            <a:r>
              <a:rPr lang="ko-KR" altLang="en-US" sz="2133" b="1" dirty="0" err="1">
                <a:solidFill>
                  <a:schemeClr val="bg1"/>
                </a:solidFill>
                <a:latin typeface="나눔바른고딕"/>
                <a:ea typeface="나눔바른고딕"/>
              </a:rPr>
              <a:t>강병모</a:t>
            </a:r>
            <a:r>
              <a:rPr lang="en-US" altLang="ko-KR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나선옥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BE3F46-4E4C-7064-8765-7488536F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"/>
            <a:ext cx="12192000" cy="6856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126987"/>
            <a:ext cx="10823713" cy="5019169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9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데이터 개요</a:t>
            </a:r>
            <a:endParaRPr lang="en-US" altLang="ko-KR" sz="19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김포 골드라인 김포공항역 승객들의 플랫폼 대기시간으로 구성된 데이터</a:t>
            </a:r>
            <a:endParaRPr lang="en-US" altLang="ko-KR" sz="17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데이터 수집 목적</a:t>
            </a:r>
            <a:endParaRPr lang="en-US" altLang="ko-KR" sz="19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김포 골드라인 혼잡도 개선을 위한 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row data 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구축</a:t>
            </a:r>
            <a:endParaRPr lang="en-US" altLang="ko-KR" sz="17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데이터 수집기간</a:t>
            </a:r>
            <a:endParaRPr lang="en-US" altLang="ko-KR" sz="19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2023.05.31(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수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) 17:30 ~ 19:30(2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시간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9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데이터 수집장소</a:t>
            </a:r>
            <a:endParaRPr lang="en-US" altLang="ko-KR" sz="19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김포 골드라인 김포공항역 대합실과</a:t>
            </a:r>
            <a:r>
              <a:rPr lang="ko-KR" altLang="en-US" sz="1700" b="1" dirty="0">
                <a:solidFill>
                  <a:srgbClr val="000000"/>
                </a:solidFill>
                <a:latin typeface="+mn-ea"/>
                <a:ea typeface="+mn-ea"/>
              </a:rPr>
              <a:t> 플랫폼</a:t>
            </a:r>
            <a:endParaRPr lang="en-US" altLang="ko-KR" sz="17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데이터 수집인원</a:t>
            </a:r>
            <a:endParaRPr lang="en-US" altLang="ko-KR" sz="19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700" b="1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강병모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나선옥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(2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인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) </a:t>
            </a:r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ko-KR" sz="17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Data </a:t>
            </a:r>
            <a:r>
              <a:rPr lang="ko-KR" altLang="en-US" dirty="0">
                <a:solidFill>
                  <a:srgbClr val="383838"/>
                </a:solidFill>
                <a:latin typeface="Fira Sans" panose="020B0503050000020004" pitchFamily="34" charset="0"/>
              </a:rPr>
              <a:t>개요</a:t>
            </a:r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5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919415"/>
            <a:ext cx="10823713" cy="5019169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9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데이터 수집 전 기본 가정</a:t>
            </a:r>
            <a:endParaRPr lang="en-US" altLang="ko-KR" sz="19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도착시간이 분단위까지 같은 사람은 똑같은 열차를 타고 떠날 것이다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b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(17:30:01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에 온 사람이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번 열차를 탔다면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, 17:30:59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에 도착한 사람도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번 열차를 탔을 것이다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.)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모든 승객은 플랫폼까지 직행하여 열차를 탑승할 것이다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b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(17:30:01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에 도착한 사람은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17:31:01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에 도착한 사람보다 먼저 플랫폼에 도착할 것이다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.)</a:t>
            </a:r>
            <a:endParaRPr lang="en-US" altLang="ko-KR" sz="13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열차 탑승은 플랫폼에 도착한 순서대로 선입선출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(FIFO)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로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이루어질 것이다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700" b="1" dirty="0">
                <a:solidFill>
                  <a:srgbClr val="000000"/>
                </a:solidFill>
                <a:latin typeface="+mn-ea"/>
                <a:ea typeface="+mn-ea"/>
              </a:rPr>
              <a:t>데이터 수집 방법</a:t>
            </a:r>
            <a:endParaRPr lang="en-US" altLang="ko-KR" sz="17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번 작업자가 승객들의 대합실 도착시간을 기록</a:t>
            </a:r>
            <a:endParaRPr lang="en-US" altLang="ko-KR" sz="15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번 작업자는 매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분마다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번 위치의 작업자에게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분마다 특이한</a:t>
            </a:r>
            <a:b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인상착의를 가지는 사람의 정보를 전달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가방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옷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키 등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번 작업자는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번 작업자가 알려준 인상착의의 승객이 내려오면</a:t>
            </a:r>
            <a:b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열차 탑승내역을 기록</a:t>
            </a:r>
            <a:endParaRPr lang="en-US" altLang="ko-KR" sz="15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매칭이 되는 사람을 발견하지 못한 경우  첫번째 기본 가정에 의해 처리</a:t>
            </a:r>
            <a:b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(17:30:00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승객을 못 찾았지만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 17:31:00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승객이 방금 들어온</a:t>
            </a:r>
            <a:b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번 열차를 탔다면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, 17:30:00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승객은 같은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번 열차를 탔을 것으로 추정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Data </a:t>
            </a:r>
            <a:r>
              <a:rPr lang="ko-KR" altLang="en-US" dirty="0">
                <a:solidFill>
                  <a:srgbClr val="383838"/>
                </a:solidFill>
                <a:latin typeface="Fira Sans" panose="020B0503050000020004" pitchFamily="34" charset="0"/>
              </a:rPr>
              <a:t>수집</a:t>
            </a:r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89FF73-4654-08FE-292C-F2CE05B7C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8" t="46389" r="20000" b="25833"/>
          <a:stretch/>
        </p:blipFill>
        <p:spPr bwMode="auto">
          <a:xfrm>
            <a:off x="8067686" y="3063520"/>
            <a:ext cx="3514715" cy="31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DAD7162-0224-7758-91ED-DD11EB94B476}"/>
              </a:ext>
            </a:extLst>
          </p:cNvPr>
          <p:cNvSpPr/>
          <p:nvPr/>
        </p:nvSpPr>
        <p:spPr>
          <a:xfrm>
            <a:off x="9752150" y="3290886"/>
            <a:ext cx="295275" cy="2762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7DE19A-7020-71A3-D002-880446D0B587}"/>
              </a:ext>
            </a:extLst>
          </p:cNvPr>
          <p:cNvSpPr/>
          <p:nvPr/>
        </p:nvSpPr>
        <p:spPr>
          <a:xfrm>
            <a:off x="9995038" y="4929463"/>
            <a:ext cx="295275" cy="2762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0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126987"/>
            <a:ext cx="10823713" cy="5019169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총 </a:t>
            </a:r>
            <a:r>
              <a:rPr lang="en-US" altLang="ko-KR" sz="1900" b="1" dirty="0">
                <a:solidFill>
                  <a:srgbClr val="000000"/>
                </a:solidFill>
                <a:latin typeface="+mn-ea"/>
                <a:ea typeface="+mn-ea"/>
              </a:rPr>
              <a:t>13,776</a:t>
            </a: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건 수집</a:t>
            </a:r>
            <a:r>
              <a:rPr lang="en-US" altLang="ko-KR" sz="1900" b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매칭이 어려운 </a:t>
            </a:r>
            <a:r>
              <a:rPr lang="en-US" altLang="ko-KR" sz="1900" b="1" dirty="0">
                <a:solidFill>
                  <a:srgbClr val="000000"/>
                </a:solidFill>
                <a:latin typeface="+mn-ea"/>
                <a:ea typeface="+mn-ea"/>
              </a:rPr>
              <a:t>48</a:t>
            </a: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개의 데이터를</a:t>
            </a:r>
            <a:br>
              <a:rPr lang="en-US" altLang="ko-KR" sz="1900" b="1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제외한 </a:t>
            </a:r>
            <a:r>
              <a:rPr lang="en-US" altLang="ko-KR" sz="1900" b="1" dirty="0">
                <a:solidFill>
                  <a:srgbClr val="000000"/>
                </a:solidFill>
                <a:latin typeface="+mn-ea"/>
                <a:ea typeface="+mn-ea"/>
              </a:rPr>
              <a:t>13,728</a:t>
            </a: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개의 데이터 분석 사용</a:t>
            </a:r>
            <a:endParaRPr lang="en-US" altLang="ko-KR" sz="19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수집 데이터 구성</a:t>
            </a:r>
            <a:endParaRPr lang="en-US" altLang="ko-KR" sz="19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NUM: 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승객의 도착순서</a:t>
            </a:r>
            <a:endParaRPr lang="en-US" altLang="ko-KR" sz="17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altLang="ko-KR" sz="1700" b="1" dirty="0">
                <a:solidFill>
                  <a:srgbClr val="000000"/>
                </a:solidFill>
                <a:latin typeface="+mn-ea"/>
                <a:ea typeface="+mn-ea"/>
              </a:rPr>
              <a:t>ST: </a:t>
            </a:r>
            <a:r>
              <a:rPr lang="ko-KR" altLang="en-US" sz="1700" b="1" dirty="0">
                <a:solidFill>
                  <a:srgbClr val="000000"/>
                </a:solidFill>
                <a:latin typeface="+mn-ea"/>
                <a:ea typeface="+mn-ea"/>
              </a:rPr>
              <a:t>대합실 도착 시간</a:t>
            </a:r>
            <a:endParaRPr lang="en-US" altLang="ko-KR" sz="17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altLang="ko-KR" sz="1700" b="1" dirty="0">
                <a:solidFill>
                  <a:srgbClr val="000000"/>
                </a:solidFill>
                <a:latin typeface="+mn-ea"/>
                <a:ea typeface="+mn-ea"/>
              </a:rPr>
              <a:t>TZ: 3</a:t>
            </a:r>
            <a:r>
              <a:rPr lang="ko-KR" altLang="en-US" sz="1700" b="1" dirty="0">
                <a:solidFill>
                  <a:srgbClr val="000000"/>
                </a:solidFill>
                <a:latin typeface="+mn-ea"/>
                <a:ea typeface="+mn-ea"/>
              </a:rPr>
              <a:t>분 간격으로 부여한 시간대</a:t>
            </a:r>
            <a:endParaRPr lang="en-US" altLang="ko-KR" sz="17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TN: 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탑승한 열차의 차량번호</a:t>
            </a:r>
            <a:b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(17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시 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35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분 이후 순차부여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7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FT: </a:t>
            </a:r>
            <a:r>
              <a:rPr lang="ko-KR" altLang="en-US" sz="1700" b="1" dirty="0">
                <a:solidFill>
                  <a:srgbClr val="000000"/>
                </a:solidFill>
                <a:latin typeface="+mn-ea"/>
                <a:ea typeface="+mn-ea"/>
              </a:rPr>
              <a:t>열차를 타고 떠난 시간</a:t>
            </a:r>
            <a:endParaRPr lang="en-US" altLang="ko-KR" sz="17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altLang="ko-KR" sz="1700" b="1" dirty="0">
                <a:solidFill>
                  <a:srgbClr val="000000"/>
                </a:solidFill>
                <a:latin typeface="+mn-ea"/>
                <a:ea typeface="+mn-ea"/>
              </a:rPr>
              <a:t>TT:</a:t>
            </a:r>
            <a:r>
              <a:rPr lang="ko-KR" altLang="en-US" sz="1700" b="1" dirty="0">
                <a:solidFill>
                  <a:srgbClr val="000000"/>
                </a:solidFill>
                <a:latin typeface="+mn-ea"/>
                <a:ea typeface="+mn-ea"/>
              </a:rPr>
              <a:t> 총 대기시간</a:t>
            </a:r>
            <a:r>
              <a:rPr lang="en-US" altLang="ko-KR" sz="1700" b="1" dirty="0">
                <a:solidFill>
                  <a:srgbClr val="000000"/>
                </a:solidFill>
                <a:latin typeface="+mn-ea"/>
                <a:ea typeface="+mn-ea"/>
              </a:rPr>
              <a:t>(ST-FT)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수집된 데이터 </a:t>
            </a:r>
            <a:r>
              <a:rPr lang="en-US" altLang="ko-KR" sz="1900" b="1" dirty="0">
                <a:solidFill>
                  <a:srgbClr val="000000"/>
                </a:solidFill>
                <a:latin typeface="+mn-ea"/>
                <a:ea typeface="+mn-ea"/>
              </a:rPr>
              <a:t>SPC</a:t>
            </a: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 적용하여</a:t>
            </a:r>
            <a:r>
              <a:rPr lang="en-US" altLang="ko-KR" sz="19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김포 골드라인</a:t>
            </a:r>
            <a:br>
              <a:rPr lang="en-US" altLang="ko-KR" sz="1900" b="1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900" b="1" dirty="0">
                <a:solidFill>
                  <a:srgbClr val="000000"/>
                </a:solidFill>
                <a:latin typeface="+mn-ea"/>
                <a:ea typeface="+mn-ea"/>
              </a:rPr>
              <a:t>혼잡도 개선 방안 도출</a:t>
            </a:r>
            <a:endParaRPr lang="en-US" altLang="ko-KR" sz="19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9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Data </a:t>
            </a:r>
            <a:r>
              <a:rPr lang="ko-KR" altLang="en-US" dirty="0">
                <a:solidFill>
                  <a:srgbClr val="383838"/>
                </a:solidFill>
                <a:latin typeface="Fira Sans" panose="020B0503050000020004" pitchFamily="34" charset="0"/>
              </a:rPr>
              <a:t>결과</a:t>
            </a:r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F16E8F-85D1-075F-2BF6-D135F8D79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" t="40084" r="73282" b="29734"/>
          <a:stretch/>
        </p:blipFill>
        <p:spPr>
          <a:xfrm>
            <a:off x="6777036" y="1585418"/>
            <a:ext cx="5414964" cy="36099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38FB72-D005-C219-4320-B0FD7E94449D}"/>
              </a:ext>
            </a:extLst>
          </p:cNvPr>
          <p:cNvSpPr/>
          <p:nvPr/>
        </p:nvSpPr>
        <p:spPr>
          <a:xfrm>
            <a:off x="6791665" y="3574658"/>
            <a:ext cx="5003007" cy="219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C7ACF-9A3F-A424-EB4F-0208126C724A}"/>
              </a:ext>
            </a:extLst>
          </p:cNvPr>
          <p:cNvSpPr txBox="1"/>
          <p:nvPr/>
        </p:nvSpPr>
        <p:spPr>
          <a:xfrm>
            <a:off x="6550818" y="5195392"/>
            <a:ext cx="590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수집 데이터 예시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b="1" dirty="0"/>
              <a:t>표시된 영역은 </a:t>
            </a:r>
            <a:r>
              <a:rPr lang="en-US" altLang="ko-KR" sz="1200" b="1" dirty="0"/>
              <a:t>18:28:15</a:t>
            </a:r>
            <a:r>
              <a:rPr lang="ko-KR" altLang="en-US" sz="1200" b="1" dirty="0"/>
              <a:t>에 도착한 </a:t>
            </a:r>
            <a:r>
              <a:rPr lang="en-US" altLang="ko-KR" sz="1200" b="1" dirty="0"/>
              <a:t>5,747</a:t>
            </a:r>
            <a:r>
              <a:rPr lang="ko-KR" altLang="en-US" sz="1200" b="1" dirty="0"/>
              <a:t>번째 승객이며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이 승객은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번째 </a:t>
            </a:r>
            <a:r>
              <a:rPr lang="ko-KR" altLang="en-US" sz="1200" b="1" dirty="0" err="1"/>
              <a:t>타임존에</a:t>
            </a:r>
            <a:r>
              <a:rPr lang="ko-KR" altLang="en-US" sz="1200" b="1" dirty="0"/>
              <a:t> 해당함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이 승객은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번째 열차를 타고 </a:t>
            </a:r>
            <a:r>
              <a:rPr lang="en-US" altLang="ko-KR" sz="1200" b="1" dirty="0"/>
              <a:t>18:29:00 </a:t>
            </a:r>
            <a:r>
              <a:rPr lang="ko-KR" altLang="en-US" sz="1200" b="1" dirty="0"/>
              <a:t>역을 떠났으며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총 </a:t>
            </a:r>
            <a:r>
              <a:rPr lang="en-US" altLang="ko-KR" sz="1200" b="1" dirty="0"/>
              <a:t>45</a:t>
            </a:r>
            <a:r>
              <a:rPr lang="ko-KR" altLang="en-US" sz="1200" b="1" dirty="0"/>
              <a:t>초간 대기함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13865479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E50E41F5-0C3E-998A-882E-B8ED1A006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126987"/>
                <a:ext cx="10823713" cy="50191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시스템 서체 일반체"/>
                  <a:buChar char="-"/>
                  <a:defRPr sz="20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2400" b="1" i="0" u="none" strike="noStrike" baseline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데이터가 시간에 따라 평균</a:t>
                </a:r>
                <a:r>
                  <a:rPr lang="en-US" altLang="ko-KR" sz="2400" b="1" i="0" u="none" strike="noStrike" baseline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400" b="1" i="0" u="none" strike="noStrike" baseline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변동성이 일정한 패턴을 보일 때 사용</a:t>
                </a:r>
                <a:endParaRPr lang="en-US" altLang="ko-KR" sz="2400" b="1" i="0" u="none" strike="noStrike" baseline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:r>
                  <a:rPr lang="ko-KR" altLang="en-US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예측 가능한 공정에서 많이 사용</a:t>
                </a:r>
                <a:endParaRPr lang="en-US" altLang="ko-KR" b="1" i="0" u="none" strike="noStrike" baseline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ko-KR" altLang="en-US" sz="1800" b="0" i="0" u="none" strike="noStrike" baseline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b="1" i="0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&amp; S 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관리도 사용</a:t>
                </a:r>
                <a:endParaRPr lang="en-US" altLang="ko-KR" b="1" kern="100" dirty="0">
                  <a:solidFill>
                    <a:srgbClr val="000000"/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b="1" i="0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</m:acc>
                    <m:r>
                      <a:rPr lang="en-US" altLang="ko-KR" b="1" i="0" kern="1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&amp; R 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관리도 특징</a:t>
                </a:r>
                <a:r>
                  <a:rPr lang="en-US" altLang="ko-KR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Sub Group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범위 고려</a:t>
                </a:r>
                <a:endParaRPr lang="en-US" altLang="ko-KR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743200" lvl="6" indent="0">
                  <a:lnSpc>
                    <a:spcPct val="130000"/>
                  </a:lnSpc>
                  <a:buNone/>
                  <a:defRPr/>
                </a:pPr>
                <a:r>
                  <a:rPr lang="en-US" altLang="ko-KR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</a:t>
                </a:r>
                <a:r>
                  <a:rPr lang="en-US" altLang="ko-KR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평균값과 범위</a:t>
                </a:r>
                <a:r>
                  <a:rPr lang="en-US" altLang="ko-KR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(range)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사용 제어 차트 작성</a:t>
                </a:r>
                <a:endParaRPr lang="en-US" altLang="ko-KR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743200" lvl="6" indent="0">
                  <a:lnSpc>
                    <a:spcPct val="130000"/>
                  </a:lnSpc>
                  <a:buNone/>
                  <a:defRPr/>
                </a:pPr>
                <a:r>
                  <a:rPr lang="en-US" altLang="ko-KR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  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변동성을 범위로 나타내기 때문에 변화를 추적하기 어려움</a:t>
                </a:r>
                <a:endParaRPr lang="en-US" altLang="ko-KR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743200" lvl="6" indent="0">
                  <a:lnSpc>
                    <a:spcPct val="130000"/>
                  </a:lnSpc>
                  <a:buNone/>
                  <a:defRPr/>
                </a:pPr>
                <a:r>
                  <a:rPr lang="en-US" altLang="ko-KR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  </a:t>
                </a:r>
                <a:r>
                  <a:rPr lang="en-US" altLang="ko-KR" b="1" kern="100" dirty="0">
                    <a:solidFill>
                      <a:srgbClr val="000000"/>
                    </a:solidFill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b="1" i="0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&amp; S 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차트</a:t>
                </a:r>
                <a:r>
                  <a:rPr lang="en-US" altLang="ko-KR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표준편차를 고려하기 때문에 변동성 추정 쉬움</a:t>
                </a:r>
                <a:endParaRPr lang="en-US" altLang="ko-KR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ko-KR" altLang="en-US" b="1" kern="10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비혼잡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시간대와 혼잡 시간대 분리하여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b="1" i="0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&amp; S 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관리도 작성</a:t>
                </a:r>
                <a:endParaRPr lang="en-US" altLang="ko-KR" b="1" kern="100" dirty="0">
                  <a:solidFill>
                    <a:srgbClr val="000000"/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b="1" i="0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&amp; S  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관리도 작성 후</a:t>
                </a:r>
                <a:r>
                  <a:rPr lang="en-US" altLang="ko-KR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규격상한</a:t>
                </a:r>
                <a:r>
                  <a:rPr lang="en-US" altLang="ko-KR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(USL) 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설정 공정능력지수</a:t>
                </a:r>
                <a:r>
                  <a:rPr lang="en-US" altLang="ko-KR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b="1" kern="100" dirty="0" err="1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Cpk</a:t>
                </a:r>
                <a:r>
                  <a:rPr lang="en-US" altLang="ko-KR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ko-KR" altLang="en-US" b="1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로 공정능력 분석 </a:t>
                </a:r>
                <a:endParaRPr lang="en-US" altLang="ko-KR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  <a:defRPr/>
                </a:pPr>
                <a:endParaRPr lang="en-US" altLang="ko-KR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E50E41F5-0C3E-998A-882E-B8ED1A006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26987"/>
                <a:ext cx="10823713" cy="5019169"/>
              </a:xfrm>
              <a:prstGeom prst="rect">
                <a:avLst/>
              </a:prstGeom>
              <a:blipFill>
                <a:blip r:embed="rId2"/>
                <a:stretch>
                  <a:fillRect l="-732" t="-17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01E202-E0E2-47CA-0C52-E31AA50B83A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SPC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6598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01E202-E0E2-47CA-0C52-E31AA50B83A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SPC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6">
                <a:extLst>
                  <a:ext uri="{FF2B5EF4-FFF2-40B4-BE49-F238E27FC236}">
                    <a16:creationId xmlns:a16="http://schemas.microsoft.com/office/drawing/2014/main" id="{7960E419-20F2-3140-E80E-3C163DC56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583228"/>
                  </p:ext>
                </p:extLst>
              </p:nvPr>
            </p:nvGraphicFramePr>
            <p:xfrm>
              <a:off x="100567" y="1369036"/>
              <a:ext cx="11990866" cy="2067878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039174">
                      <a:extLst>
                        <a:ext uri="{9D8B030D-6E8A-4147-A177-3AD203B41FA5}">
                          <a16:colId xmlns:a16="http://schemas.microsoft.com/office/drawing/2014/main" val="1636093506"/>
                        </a:ext>
                      </a:extLst>
                    </a:gridCol>
                    <a:gridCol w="6918172">
                      <a:extLst>
                        <a:ext uri="{9D8B030D-6E8A-4147-A177-3AD203B41FA5}">
                          <a16:colId xmlns:a16="http://schemas.microsoft.com/office/drawing/2014/main" val="1992767148"/>
                        </a:ext>
                      </a:extLst>
                    </a:gridCol>
                    <a:gridCol w="4033520">
                      <a:extLst>
                        <a:ext uri="{9D8B030D-6E8A-4147-A177-3AD203B41FA5}">
                          <a16:colId xmlns:a16="http://schemas.microsoft.com/office/drawing/2014/main" val="3132429812"/>
                        </a:ext>
                      </a:extLst>
                    </a:gridCol>
                  </a:tblGrid>
                  <a:tr h="38131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Rule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Description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Problem Indicated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659460"/>
                      </a:ext>
                    </a:extLst>
                  </a:tr>
                  <a:tr h="497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한 점이 </a:t>
                          </a:r>
                          <a:r>
                            <a:rPr lang="en-US" altLang="ko-KR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ko-KR" altLang="en-US" dirty="0"/>
                            <a:t>점을 넘어간 경우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하나의 샘플이 완전히 통제 불능 상태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1849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8</a:t>
                          </a:r>
                          <a:r>
                            <a:rPr lang="ko-KR" altLang="en-US" dirty="0"/>
                            <a:t>개 이상의 연속된 점이 중심선을 기준으로 한쪽으로 치우친 경우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지속적 편향 존재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738819"/>
                      </a:ext>
                    </a:extLst>
                  </a:tr>
                  <a:tr h="24833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</a:t>
                          </a:r>
                          <a:r>
                            <a:rPr lang="ko-KR" altLang="en-US" dirty="0"/>
                            <a:t>개 이상의 연속된 점이 상승 혹은 하락 한 경우</a:t>
                          </a:r>
                        </a:p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불량 추세 존재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567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6">
                <a:extLst>
                  <a:ext uri="{FF2B5EF4-FFF2-40B4-BE49-F238E27FC236}">
                    <a16:creationId xmlns:a16="http://schemas.microsoft.com/office/drawing/2014/main" id="{7960E419-20F2-3140-E80E-3C163DC56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583228"/>
                  </p:ext>
                </p:extLst>
              </p:nvPr>
            </p:nvGraphicFramePr>
            <p:xfrm>
              <a:off x="100567" y="1369036"/>
              <a:ext cx="11990866" cy="2067878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039174">
                      <a:extLst>
                        <a:ext uri="{9D8B030D-6E8A-4147-A177-3AD203B41FA5}">
                          <a16:colId xmlns:a16="http://schemas.microsoft.com/office/drawing/2014/main" val="1636093506"/>
                        </a:ext>
                      </a:extLst>
                    </a:gridCol>
                    <a:gridCol w="6918172">
                      <a:extLst>
                        <a:ext uri="{9D8B030D-6E8A-4147-A177-3AD203B41FA5}">
                          <a16:colId xmlns:a16="http://schemas.microsoft.com/office/drawing/2014/main" val="1992767148"/>
                        </a:ext>
                      </a:extLst>
                    </a:gridCol>
                    <a:gridCol w="4033520">
                      <a:extLst>
                        <a:ext uri="{9D8B030D-6E8A-4147-A177-3AD203B41FA5}">
                          <a16:colId xmlns:a16="http://schemas.microsoft.com/office/drawing/2014/main" val="3132429812"/>
                        </a:ext>
                      </a:extLst>
                    </a:gridCol>
                  </a:tblGrid>
                  <a:tr h="38131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Rule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Description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Problem Indicated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659460"/>
                      </a:ext>
                    </a:extLst>
                  </a:tr>
                  <a:tr h="497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5154" t="-82927" r="-58590" b="-24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하나의 샘플이 완전히 통제 불능 상태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1849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8</a:t>
                          </a:r>
                          <a:r>
                            <a:rPr lang="ko-KR" altLang="en-US" dirty="0"/>
                            <a:t>개 이상의 연속된 점이 중심선을 기준으로 한쪽으로 치우친 경우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지속적 편향 존재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7388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</a:t>
                          </a:r>
                          <a:r>
                            <a:rPr lang="ko-KR" altLang="en-US" dirty="0"/>
                            <a:t>개 이상의 연속된 점이 상승 혹은 하락 한 경우</a:t>
                          </a:r>
                        </a:p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불량 추세 존재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567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90B9047-A702-74F9-C982-619755739A54}"/>
              </a:ext>
            </a:extLst>
          </p:cNvPr>
          <p:cNvSpPr txBox="1"/>
          <p:nvPr/>
        </p:nvSpPr>
        <p:spPr>
          <a:xfrm>
            <a:off x="60960" y="853440"/>
            <a:ext cx="338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n-ea"/>
              </a:rPr>
              <a:t>Weco</a:t>
            </a:r>
            <a:r>
              <a:rPr lang="en-US" altLang="ko-KR" sz="2000" b="1" dirty="0">
                <a:latin typeface="+mn-ea"/>
              </a:rPr>
              <a:t> Rules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81C28CC-EA6C-D645-845C-C3B118B96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2" y="3741983"/>
            <a:ext cx="3034308" cy="2067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E63E2DC-8E1D-A793-460C-6F0920945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104" y="3741983"/>
            <a:ext cx="3229617" cy="2067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63AAB80-4D59-37AD-7882-60B8C8CC1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5342" y="3741983"/>
            <a:ext cx="3229618" cy="2067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050ED5F-E2D0-0B42-2068-2E8FDDB70B54}"/>
              </a:ext>
            </a:extLst>
          </p:cNvPr>
          <p:cNvSpPr txBox="1"/>
          <p:nvPr/>
        </p:nvSpPr>
        <p:spPr>
          <a:xfrm>
            <a:off x="2753360" y="5866060"/>
            <a:ext cx="87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&lt;Rule 1&gt;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26FBA5-BB4E-9A06-8B04-5DBACBDEFE1D}"/>
              </a:ext>
            </a:extLst>
          </p:cNvPr>
          <p:cNvSpPr txBox="1"/>
          <p:nvPr/>
        </p:nvSpPr>
        <p:spPr>
          <a:xfrm>
            <a:off x="6969760" y="5855900"/>
            <a:ext cx="87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&lt;Rule 4&gt;</a:t>
            </a:r>
            <a:endParaRPr lang="ko-KR" altLang="en-US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8CBC10-F2D8-2511-D5B9-0D15CD9EE2CF}"/>
              </a:ext>
            </a:extLst>
          </p:cNvPr>
          <p:cNvSpPr txBox="1"/>
          <p:nvPr/>
        </p:nvSpPr>
        <p:spPr>
          <a:xfrm>
            <a:off x="11054080" y="5815260"/>
            <a:ext cx="87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&lt;Rule 5&gt;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256080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01E202-E0E2-47CA-0C52-E31AA50B83A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SPC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82165A-07F2-2EF0-9684-17F65BA281FC}"/>
                  </a:ext>
                </a:extLst>
              </p:cNvPr>
              <p:cNvSpPr txBox="1"/>
              <p:nvPr/>
            </p:nvSpPr>
            <p:spPr>
              <a:xfrm>
                <a:off x="4805682" y="597909"/>
                <a:ext cx="7223758" cy="787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2000" b="1" dirty="0" err="1">
                    <a:latin typeface="+mn-ea"/>
                  </a:rPr>
                  <a:t>비혼잡</a:t>
                </a:r>
                <a:r>
                  <a:rPr lang="ko-KR" altLang="en-US" sz="2000" b="1" dirty="0">
                    <a:latin typeface="+mn-ea"/>
                  </a:rPr>
                  <a:t> 시간대 관리도</a:t>
                </a:r>
                <a:r>
                  <a:rPr lang="en-US" altLang="ko-KR" sz="2000" b="1" dirty="0">
                    <a:latin typeface="+mn-ea"/>
                  </a:rPr>
                  <a:t>(17:35~18:28)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2000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1" dirty="0">
                    <a:latin typeface="+mn-ea"/>
                  </a:rPr>
                  <a:t>S </a:t>
                </a:r>
                <a:r>
                  <a:rPr lang="ko-KR" altLang="en-US" b="1" dirty="0">
                    <a:latin typeface="+mn-ea"/>
                  </a:rPr>
                  <a:t>관리도</a:t>
                </a:r>
                <a:r>
                  <a:rPr lang="en-US" altLang="ko-KR" b="1" dirty="0">
                    <a:latin typeface="+mn-ea"/>
                  </a:rPr>
                  <a:t>: </a:t>
                </a:r>
                <a:r>
                  <a:rPr lang="ko-KR" altLang="en-US" b="1" dirty="0">
                    <a:latin typeface="+mn-ea"/>
                  </a:rPr>
                  <a:t>설정한 </a:t>
                </a:r>
                <a:r>
                  <a:rPr lang="en-US" altLang="ko-KR" b="1" dirty="0">
                    <a:latin typeface="+mn-ea"/>
                  </a:rPr>
                  <a:t>WECO RULE</a:t>
                </a:r>
                <a:r>
                  <a:rPr lang="ko-KR" altLang="en-US" b="1" dirty="0">
                    <a:latin typeface="+mn-ea"/>
                  </a:rPr>
                  <a:t>에 위배되지 않음</a:t>
                </a:r>
                <a:endParaRPr lang="en-US" altLang="ko-KR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2000" b="1" dirty="0">
                    <a:latin typeface="+mn-ea"/>
                  </a:rPr>
                  <a:t>	         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</a:t>
                </a:r>
                <a:r>
                  <a:rPr lang="en-US" altLang="ko-KR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sz="1600" b="1" dirty="0">
                    <a:latin typeface="+mn-ea"/>
                  </a:rPr>
                  <a:t> </a:t>
                </a:r>
                <a:r>
                  <a:rPr lang="ko-KR" altLang="en-US" sz="1600" b="1" dirty="0">
                    <a:latin typeface="+mn-ea"/>
                  </a:rPr>
                  <a:t>관리도 설정</a:t>
                </a: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2000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b="1" dirty="0">
                    <a:latin typeface="+mn-ea"/>
                  </a:rPr>
                  <a:t> </a:t>
                </a:r>
                <a:r>
                  <a:rPr lang="ko-KR" altLang="en-US" b="1" dirty="0">
                    <a:latin typeface="+mn-ea"/>
                  </a:rPr>
                  <a:t>관리도</a:t>
                </a:r>
                <a:r>
                  <a:rPr lang="en-US" altLang="ko-KR" b="1" dirty="0">
                    <a:latin typeface="+mn-ea"/>
                  </a:rPr>
                  <a:t>: </a:t>
                </a:r>
                <a:r>
                  <a:rPr lang="ko-KR" altLang="en-US" b="1" dirty="0">
                    <a:latin typeface="+mn-ea"/>
                  </a:rPr>
                  <a:t>설정한 </a:t>
                </a:r>
                <a:r>
                  <a:rPr lang="en-US" altLang="ko-KR" b="1" dirty="0">
                    <a:latin typeface="+mn-ea"/>
                  </a:rPr>
                  <a:t>WECO RULE 1</a:t>
                </a:r>
                <a:r>
                  <a:rPr lang="ko-KR" altLang="en-US" b="1" dirty="0">
                    <a:latin typeface="+mn-ea"/>
                  </a:rPr>
                  <a:t>에 위배됨</a:t>
                </a:r>
                <a:endParaRPr lang="en-US" altLang="ko-KR" sz="20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2000" b="1" dirty="0">
                    <a:latin typeface="+mn-ea"/>
                  </a:rPr>
                  <a:t>	</a:t>
                </a:r>
                <a:r>
                  <a:rPr lang="en-US" altLang="ko-KR" sz="1600" b="1" dirty="0">
                    <a:latin typeface="+mn-ea"/>
                  </a:rPr>
                  <a:t>-3</a:t>
                </a:r>
                <a:r>
                  <a:rPr lang="ko-KR" altLang="en-US" sz="1600" b="1" dirty="0">
                    <a:latin typeface="+mn-ea"/>
                  </a:rPr>
                  <a:t>번째</a:t>
                </a:r>
                <a:r>
                  <a:rPr lang="en-US" altLang="ko-KR" sz="1600" b="1" dirty="0">
                    <a:latin typeface="+mn-ea"/>
                  </a:rPr>
                  <a:t>(5</a:t>
                </a:r>
                <a:r>
                  <a:rPr lang="ko-KR" altLang="en-US" sz="1600" b="1" dirty="0">
                    <a:latin typeface="+mn-ea"/>
                  </a:rPr>
                  <a:t>시 </a:t>
                </a:r>
                <a:r>
                  <a:rPr lang="en-US" altLang="ko-KR" sz="1600" b="1" dirty="0">
                    <a:latin typeface="+mn-ea"/>
                  </a:rPr>
                  <a:t>41</a:t>
                </a:r>
                <a:r>
                  <a:rPr lang="ko-KR" altLang="en-US" sz="1600" b="1" dirty="0">
                    <a:latin typeface="+mn-ea"/>
                  </a:rPr>
                  <a:t>분</a:t>
                </a:r>
                <a:r>
                  <a:rPr lang="en-US" altLang="ko-KR" sz="1600" b="1" dirty="0">
                    <a:latin typeface="+mn-ea"/>
                  </a:rPr>
                  <a:t>~43</a:t>
                </a:r>
                <a:r>
                  <a:rPr lang="ko-KR" altLang="en-US" sz="1600" b="1" dirty="0">
                    <a:latin typeface="+mn-ea"/>
                  </a:rPr>
                  <a:t>분</a:t>
                </a:r>
                <a:r>
                  <a:rPr lang="en-US" altLang="ko-KR" sz="1600" b="1" dirty="0">
                    <a:latin typeface="+mn-ea"/>
                  </a:rPr>
                  <a:t>): 5</a:t>
                </a:r>
                <a:r>
                  <a:rPr lang="ko-KR" altLang="en-US" sz="1600" b="1" dirty="0">
                    <a:latin typeface="+mn-ea"/>
                  </a:rPr>
                  <a:t>시 </a:t>
                </a:r>
                <a:r>
                  <a:rPr lang="en-US" altLang="ko-KR" sz="1600" b="1" dirty="0">
                    <a:latin typeface="+mn-ea"/>
                  </a:rPr>
                  <a:t>30</a:t>
                </a:r>
                <a:r>
                  <a:rPr lang="ko-KR" altLang="en-US" sz="1600" b="1" dirty="0">
                    <a:latin typeface="+mn-ea"/>
                  </a:rPr>
                  <a:t>분 퇴근 승객으로 인한 혼잡</a:t>
                </a: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1600" b="1" dirty="0">
                    <a:latin typeface="+mn-ea"/>
                  </a:rPr>
                  <a:t>       -6</a:t>
                </a:r>
                <a:r>
                  <a:rPr lang="ko-KR" altLang="en-US" sz="1600" b="1" dirty="0">
                    <a:latin typeface="+mn-ea"/>
                  </a:rPr>
                  <a:t>번째</a:t>
                </a:r>
                <a:r>
                  <a:rPr lang="en-US" altLang="ko-KR" sz="1600" b="1" dirty="0">
                    <a:latin typeface="+mn-ea"/>
                  </a:rPr>
                  <a:t>(5</a:t>
                </a:r>
                <a:r>
                  <a:rPr lang="ko-KR" altLang="en-US" sz="1600" b="1" dirty="0">
                    <a:latin typeface="+mn-ea"/>
                  </a:rPr>
                  <a:t>시 </a:t>
                </a:r>
                <a:r>
                  <a:rPr lang="en-US" altLang="ko-KR" sz="1600" b="1" dirty="0">
                    <a:latin typeface="+mn-ea"/>
                  </a:rPr>
                  <a:t>50</a:t>
                </a:r>
                <a:r>
                  <a:rPr lang="ko-KR" altLang="en-US" sz="1600" b="1" dirty="0">
                    <a:latin typeface="+mn-ea"/>
                  </a:rPr>
                  <a:t>분</a:t>
                </a:r>
                <a:r>
                  <a:rPr lang="en-US" altLang="ko-KR" sz="1600" b="1" dirty="0">
                    <a:latin typeface="+mn-ea"/>
                  </a:rPr>
                  <a:t>~52</a:t>
                </a:r>
                <a:r>
                  <a:rPr lang="ko-KR" altLang="en-US" sz="1600" b="1" dirty="0">
                    <a:latin typeface="+mn-ea"/>
                  </a:rPr>
                  <a:t>분</a:t>
                </a:r>
                <a:r>
                  <a:rPr lang="en-US" altLang="ko-KR" sz="1600" b="1" dirty="0">
                    <a:latin typeface="+mn-ea"/>
                  </a:rPr>
                  <a:t>): 5</a:t>
                </a:r>
                <a:r>
                  <a:rPr lang="ko-KR" altLang="en-US" sz="1600" b="1" dirty="0">
                    <a:latin typeface="+mn-ea"/>
                  </a:rPr>
                  <a:t>시 </a:t>
                </a:r>
                <a:r>
                  <a:rPr lang="en-US" altLang="ko-KR" sz="1600" b="1" dirty="0">
                    <a:latin typeface="+mn-ea"/>
                  </a:rPr>
                  <a:t>30</a:t>
                </a:r>
                <a:r>
                  <a:rPr lang="ko-KR" altLang="en-US" sz="1600" b="1" dirty="0">
                    <a:latin typeface="+mn-ea"/>
                  </a:rPr>
                  <a:t>분 퇴근 승객 </a:t>
                </a:r>
                <a:r>
                  <a:rPr lang="en-US" altLang="ko-KR" sz="1600" b="1" dirty="0">
                    <a:latin typeface="+mn-ea"/>
                  </a:rPr>
                  <a:t>+ 6</a:t>
                </a:r>
                <a:r>
                  <a:rPr lang="ko-KR" altLang="en-US" sz="1600" b="1" dirty="0">
                    <a:latin typeface="+mn-ea"/>
                  </a:rPr>
                  <a:t>시 퇴근 승객의 </a:t>
                </a:r>
                <a:r>
                  <a:rPr lang="en-US" altLang="ko-KR" sz="1600" b="1" dirty="0">
                    <a:latin typeface="+mn-ea"/>
                  </a:rPr>
                  <a:t>			       </a:t>
                </a:r>
                <a:r>
                  <a:rPr lang="ko-KR" altLang="en-US" sz="1600" b="1" dirty="0">
                    <a:latin typeface="+mn-ea"/>
                  </a:rPr>
                  <a:t>이른 퇴근</a:t>
                </a: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1600" b="1" dirty="0">
                    <a:latin typeface="+mn-ea"/>
                  </a:rPr>
                  <a:t>       -7</a:t>
                </a:r>
                <a:r>
                  <a:rPr lang="ko-KR" altLang="en-US" sz="1600" b="1" dirty="0">
                    <a:latin typeface="+mn-ea"/>
                  </a:rPr>
                  <a:t>번째</a:t>
                </a:r>
                <a:r>
                  <a:rPr lang="en-US" altLang="ko-KR" sz="1600" b="1" dirty="0">
                    <a:latin typeface="+mn-ea"/>
                  </a:rPr>
                  <a:t>(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5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시 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53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~55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): </a:t>
                </a:r>
                <a:r>
                  <a:rPr lang="en-US" altLang="ko-KR" sz="1600" b="1" dirty="0">
                    <a:latin typeface="+mn-ea"/>
                  </a:rPr>
                  <a:t>5</a:t>
                </a:r>
                <a:r>
                  <a:rPr lang="ko-KR" altLang="en-US" sz="1600" b="1" dirty="0">
                    <a:latin typeface="+mn-ea"/>
                  </a:rPr>
                  <a:t>시 </a:t>
                </a:r>
                <a:r>
                  <a:rPr lang="en-US" altLang="ko-KR" sz="1600" b="1" dirty="0">
                    <a:latin typeface="+mn-ea"/>
                  </a:rPr>
                  <a:t>30</a:t>
                </a:r>
                <a:r>
                  <a:rPr lang="ko-KR" altLang="en-US" sz="1600" b="1" dirty="0">
                    <a:latin typeface="+mn-ea"/>
                  </a:rPr>
                  <a:t>분 퇴근 승객 </a:t>
                </a:r>
                <a:r>
                  <a:rPr lang="en-US" altLang="ko-KR" sz="1600" b="1" dirty="0">
                    <a:latin typeface="+mn-ea"/>
                  </a:rPr>
                  <a:t>+ 6</a:t>
                </a:r>
                <a:r>
                  <a:rPr lang="ko-KR" altLang="en-US" sz="1600" b="1" dirty="0">
                    <a:latin typeface="+mn-ea"/>
                  </a:rPr>
                  <a:t>시 퇴근 승객의 </a:t>
                </a:r>
                <a:r>
                  <a:rPr lang="en-US" altLang="ko-KR" sz="1600" b="1" dirty="0">
                    <a:latin typeface="+mn-ea"/>
                  </a:rPr>
                  <a:t>			      </a:t>
                </a:r>
                <a:r>
                  <a:rPr lang="ko-KR" altLang="en-US" sz="1600" b="1" dirty="0">
                    <a:latin typeface="+mn-ea"/>
                  </a:rPr>
                  <a:t>이른 퇴근</a:t>
                </a:r>
                <a:endParaRPr lang="en-US" altLang="ko-KR" sz="1600" b="1" dirty="0">
                  <a:latin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1600" b="1" dirty="0">
                    <a:latin typeface="+mn-ea"/>
                  </a:rPr>
                  <a:t>             -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13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(6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시 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11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~13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)--&gt;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혼잡대비 배차 간격 짧음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(3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)</a:t>
                </a:r>
                <a:endParaRPr lang="ko-KR" altLang="en-US" sz="16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	-17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(6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시 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23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~25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)--&gt;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혼잡대비 배차 간격 짧음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(3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b="1" dirty="0">
                    <a:solidFill>
                      <a:srgbClr val="212121"/>
                    </a:solidFill>
                    <a:latin typeface="+mn-ea"/>
                  </a:rPr>
                  <a:t>	</a:t>
                </a:r>
              </a:p>
              <a:p>
                <a:pPr algn="l"/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        </a:t>
                </a:r>
                <a:r>
                  <a:rPr lang="en-US" altLang="ko-KR" b="1" i="0" dirty="0">
                    <a:solidFill>
                      <a:srgbClr val="212121"/>
                    </a:solidFill>
                    <a:effectLst/>
                    <a:latin typeface="+mn-ea"/>
                    <a:sym typeface="Wingdings" panose="05000000000000000000" pitchFamily="2" charset="2"/>
                  </a:rPr>
                  <a:t></a:t>
                </a:r>
                <a:r>
                  <a:rPr lang="en-US" altLang="ko-KR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3,6,7,13,17</a:t>
                </a:r>
                <a:r>
                  <a:rPr lang="ko-KR" altLang="en-US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 </a:t>
                </a:r>
                <a:r>
                  <a:rPr lang="en-US" altLang="ko-KR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sample</a:t>
                </a:r>
                <a:r>
                  <a:rPr lang="ko-KR" altLang="en-US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 제거 후 다시 </a:t>
                </a:r>
                <a:r>
                  <a:rPr lang="en-US" altLang="ko-KR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S</a:t>
                </a:r>
                <a:r>
                  <a:rPr lang="ko-KR" altLang="en-US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관리도 설정</a:t>
                </a:r>
                <a:endParaRPr lang="ko-KR" altLang="en-US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b="1" dirty="0">
                    <a:solidFill>
                      <a:srgbClr val="212121"/>
                    </a:solidFill>
                    <a:latin typeface="+mn-ea"/>
                  </a:rPr>
                  <a:t>	</a:t>
                </a:r>
              </a:p>
              <a:p>
                <a:pPr>
                  <a:lnSpc>
                    <a:spcPct val="120000"/>
                  </a:lnSpc>
                </a:pPr>
                <a:endParaRPr lang="ko-KR" altLang="en-US" sz="16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algn="l">
                  <a:lnSpc>
                    <a:spcPct val="120000"/>
                  </a:lnSpc>
                </a:pPr>
                <a:endParaRPr lang="ko-KR" altLang="en-US" sz="16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20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2000" b="1" dirty="0">
                    <a:latin typeface="+mn-ea"/>
                  </a:rPr>
                  <a:t>	          </a:t>
                </a:r>
                <a:r>
                  <a:rPr lang="ko-KR" altLang="en-US" sz="2000" b="1" dirty="0">
                    <a:latin typeface="+mn-ea"/>
                  </a:rPr>
                  <a:t> </a:t>
                </a:r>
                <a:endParaRPr lang="en-US" altLang="ko-KR" sz="2000" b="1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ko-KR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82165A-07F2-2EF0-9684-17F65BA28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682" y="597909"/>
                <a:ext cx="7223758" cy="7878503"/>
              </a:xfrm>
              <a:prstGeom prst="rect">
                <a:avLst/>
              </a:prstGeom>
              <a:blipFill>
                <a:blip r:embed="rId3"/>
                <a:stretch>
                  <a:fillRect l="-759" t="-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DF40FD5D-BA20-DCC2-FD96-F01F47D5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44" y="718796"/>
            <a:ext cx="3468696" cy="22954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3BC455-D87E-9B8B-4225-51CFCF1AA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44" y="3510975"/>
            <a:ext cx="3468696" cy="229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6AF9C7-E3C7-8A6C-F883-6B60D05785E6}"/>
              </a:ext>
            </a:extLst>
          </p:cNvPr>
          <p:cNvSpPr txBox="1"/>
          <p:nvPr/>
        </p:nvSpPr>
        <p:spPr>
          <a:xfrm>
            <a:off x="3220721" y="3056185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 </a:t>
            </a:r>
            <a:r>
              <a:rPr lang="ko-KR" altLang="en-US" sz="1400" b="1" dirty="0"/>
              <a:t>관리도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/>
              <p:nvPr/>
            </p:nvSpPr>
            <p:spPr>
              <a:xfrm>
                <a:off x="3190240" y="5857178"/>
                <a:ext cx="132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&lt;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관리도</a:t>
                </a:r>
                <a:r>
                  <a:rPr lang="en-US" altLang="ko-KR" sz="1400" b="1" dirty="0"/>
                  <a:t>&gt;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240" y="5857178"/>
                <a:ext cx="1320800" cy="307777"/>
              </a:xfrm>
              <a:prstGeom prst="rect">
                <a:avLst/>
              </a:prstGeom>
              <a:blipFill>
                <a:blip r:embed="rId6"/>
                <a:stretch>
                  <a:fillRect l="-1382" t="-6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0735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01E202-E0E2-47CA-0C52-E31AA50B83A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SPC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82165A-07F2-2EF0-9684-17F65BA281FC}"/>
                  </a:ext>
                </a:extLst>
              </p:cNvPr>
              <p:cNvSpPr txBox="1"/>
              <p:nvPr/>
            </p:nvSpPr>
            <p:spPr>
              <a:xfrm>
                <a:off x="4805682" y="1065269"/>
                <a:ext cx="7223758" cy="6942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2000" b="1" dirty="0" err="1">
                    <a:latin typeface="+mn-ea"/>
                  </a:rPr>
                  <a:t>비혼잡</a:t>
                </a:r>
                <a:r>
                  <a:rPr lang="ko-KR" altLang="en-US" sz="2000" b="1" dirty="0">
                    <a:latin typeface="+mn-ea"/>
                  </a:rPr>
                  <a:t> 시간대 관리도</a:t>
                </a:r>
                <a:endParaRPr lang="en-US" altLang="ko-KR" sz="2000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2000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1" dirty="0">
                    <a:latin typeface="+mn-ea"/>
                  </a:rPr>
                  <a:t>S </a:t>
                </a:r>
                <a:r>
                  <a:rPr lang="ko-KR" altLang="en-US" b="1" dirty="0">
                    <a:latin typeface="+mn-ea"/>
                  </a:rPr>
                  <a:t>관리도</a:t>
                </a:r>
                <a:r>
                  <a:rPr lang="en-US" altLang="ko-KR" b="1" dirty="0">
                    <a:latin typeface="+mn-ea"/>
                  </a:rPr>
                  <a:t>: </a:t>
                </a:r>
                <a:r>
                  <a:rPr lang="ko-KR" altLang="en-US" b="1" dirty="0">
                    <a:latin typeface="+mn-ea"/>
                  </a:rPr>
                  <a:t>설정한 </a:t>
                </a:r>
                <a:r>
                  <a:rPr lang="en-US" altLang="ko-KR" b="1" dirty="0">
                    <a:latin typeface="+mn-ea"/>
                  </a:rPr>
                  <a:t>WECO RULE</a:t>
                </a:r>
                <a:r>
                  <a:rPr lang="ko-KR" altLang="en-US" b="1" dirty="0">
                    <a:latin typeface="+mn-ea"/>
                  </a:rPr>
                  <a:t>에 위배되지 않음</a:t>
                </a:r>
                <a:endParaRPr lang="en-US" altLang="ko-KR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2000" b="1" dirty="0">
                    <a:latin typeface="+mn-ea"/>
                  </a:rPr>
                  <a:t>	         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</a:t>
                </a:r>
                <a:r>
                  <a:rPr lang="en-US" altLang="ko-KR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sz="1600" b="1" dirty="0">
                    <a:latin typeface="+mn-ea"/>
                  </a:rPr>
                  <a:t> </a:t>
                </a:r>
                <a:r>
                  <a:rPr lang="ko-KR" altLang="en-US" sz="1600" b="1" dirty="0">
                    <a:latin typeface="+mn-ea"/>
                  </a:rPr>
                  <a:t>관리도 설정</a:t>
                </a: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2000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b="1" dirty="0">
                    <a:latin typeface="+mn-ea"/>
                  </a:rPr>
                  <a:t> </a:t>
                </a:r>
                <a:r>
                  <a:rPr lang="ko-KR" altLang="en-US" b="1" dirty="0">
                    <a:latin typeface="+mn-ea"/>
                  </a:rPr>
                  <a:t>관리도</a:t>
                </a:r>
                <a:r>
                  <a:rPr lang="en-US" altLang="ko-KR" b="1" dirty="0">
                    <a:latin typeface="+mn-ea"/>
                  </a:rPr>
                  <a:t>: </a:t>
                </a:r>
                <a:r>
                  <a:rPr lang="ko-KR" altLang="en-US" b="1" dirty="0">
                    <a:latin typeface="+mn-ea"/>
                  </a:rPr>
                  <a:t>설정한 </a:t>
                </a:r>
                <a:r>
                  <a:rPr lang="en-US" altLang="ko-KR" b="1" dirty="0">
                    <a:latin typeface="+mn-ea"/>
                  </a:rPr>
                  <a:t>WECO RULE 1</a:t>
                </a:r>
                <a:r>
                  <a:rPr lang="ko-KR" altLang="en-US" b="1" dirty="0">
                    <a:latin typeface="+mn-ea"/>
                  </a:rPr>
                  <a:t>에 위배됨</a:t>
                </a:r>
                <a:endParaRPr lang="en-US" altLang="ko-KR" sz="20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2000" b="1" dirty="0">
                    <a:latin typeface="+mn-ea"/>
                  </a:rPr>
                  <a:t>	</a:t>
                </a:r>
                <a:r>
                  <a:rPr lang="en-US" altLang="ko-KR" sz="1600" b="1" dirty="0">
                    <a:latin typeface="+mn-ea"/>
                  </a:rPr>
                  <a:t>-4</a:t>
                </a:r>
                <a:r>
                  <a:rPr lang="ko-KR" altLang="en-US" sz="1600" b="1" dirty="0">
                    <a:latin typeface="+mn-ea"/>
                  </a:rPr>
                  <a:t>번째 </a:t>
                </a:r>
                <a:r>
                  <a:rPr lang="en-US" altLang="ko-KR" sz="1600" b="1" dirty="0">
                    <a:latin typeface="+mn-ea"/>
                  </a:rPr>
                  <a:t>(5</a:t>
                </a:r>
                <a:r>
                  <a:rPr lang="ko-KR" altLang="en-US" sz="1600" b="1" dirty="0">
                    <a:latin typeface="+mn-ea"/>
                  </a:rPr>
                  <a:t>시 </a:t>
                </a:r>
                <a:r>
                  <a:rPr lang="en-US" altLang="ko-KR" sz="1600" b="1" dirty="0">
                    <a:latin typeface="+mn-ea"/>
                  </a:rPr>
                  <a:t>47</a:t>
                </a:r>
                <a:r>
                  <a:rPr lang="ko-KR" altLang="en-US" sz="1600" b="1" dirty="0">
                    <a:latin typeface="+mn-ea"/>
                  </a:rPr>
                  <a:t>분</a:t>
                </a:r>
                <a:r>
                  <a:rPr lang="en-US" altLang="ko-KR" sz="1600" b="1" dirty="0">
                    <a:latin typeface="+mn-ea"/>
                  </a:rPr>
                  <a:t>~49</a:t>
                </a:r>
                <a:r>
                  <a:rPr lang="ko-KR" altLang="en-US" sz="1600" b="1" dirty="0">
                    <a:latin typeface="+mn-ea"/>
                  </a:rPr>
                  <a:t>분</a:t>
                </a:r>
                <a:r>
                  <a:rPr lang="en-US" altLang="ko-KR" sz="1600" b="1" dirty="0">
                    <a:latin typeface="+mn-ea"/>
                  </a:rPr>
                  <a:t>): 5</a:t>
                </a:r>
                <a:r>
                  <a:rPr lang="ko-KR" altLang="en-US" sz="1600" b="1" dirty="0">
                    <a:latin typeface="+mn-ea"/>
                  </a:rPr>
                  <a:t>시 </a:t>
                </a:r>
                <a:r>
                  <a:rPr lang="en-US" altLang="ko-KR" sz="1600" b="1" dirty="0">
                    <a:latin typeface="+mn-ea"/>
                  </a:rPr>
                  <a:t>45</a:t>
                </a:r>
                <a:r>
                  <a:rPr lang="ko-KR" altLang="en-US" sz="1600" b="1" dirty="0">
                    <a:latin typeface="+mn-ea"/>
                  </a:rPr>
                  <a:t>분부터 시작된 혼잡으로 열차 </a:t>
                </a:r>
                <a:r>
                  <a:rPr lang="en-US" altLang="ko-KR" sz="1600" b="1" dirty="0">
                    <a:latin typeface="+mn-ea"/>
                  </a:rPr>
                  <a:t>			        </a:t>
                </a:r>
                <a:r>
                  <a:rPr lang="ko-KR" altLang="en-US" sz="1600" b="1" dirty="0">
                    <a:latin typeface="+mn-ea"/>
                  </a:rPr>
                  <a:t>탑승 못한 승객들로 인한 혼잡</a:t>
                </a: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600" b="1" dirty="0">
                  <a:solidFill>
                    <a:srgbClr val="212121"/>
                  </a:solidFill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b="1" dirty="0">
                    <a:solidFill>
                      <a:srgbClr val="212121"/>
                    </a:solidFill>
                    <a:latin typeface="+mn-ea"/>
                    <a:sym typeface="Wingdings" panose="05000000000000000000" pitchFamily="2" charset="2"/>
                  </a:rPr>
                  <a:t></a:t>
                </a:r>
                <a:r>
                  <a:rPr lang="en-US" altLang="ko-KR" b="1" dirty="0">
                    <a:solidFill>
                      <a:srgbClr val="212121"/>
                    </a:solidFill>
                    <a:latin typeface="+mn-ea"/>
                    <a:sym typeface="Wingdings" panose="05000000000000000000" pitchFamily="2" charset="2"/>
                  </a:rPr>
                  <a:t>4</a:t>
                </a:r>
                <a:r>
                  <a:rPr lang="ko-KR" altLang="en-US" b="1" dirty="0">
                    <a:solidFill>
                      <a:srgbClr val="212121"/>
                    </a:solidFill>
                    <a:latin typeface="+mn-ea"/>
                    <a:sym typeface="Wingdings" panose="05000000000000000000" pitchFamily="2" charset="2"/>
                  </a:rPr>
                  <a:t>번째 </a:t>
                </a:r>
                <a:r>
                  <a:rPr lang="en-US" altLang="ko-KR" b="1" dirty="0">
                    <a:solidFill>
                      <a:srgbClr val="212121"/>
                    </a:solidFill>
                    <a:latin typeface="+mn-ea"/>
                    <a:sym typeface="Wingdings" panose="05000000000000000000" pitchFamily="2" charset="2"/>
                  </a:rPr>
                  <a:t>sample </a:t>
                </a:r>
                <a:r>
                  <a:rPr lang="ko-KR" altLang="en-US" b="1" dirty="0">
                    <a:solidFill>
                      <a:srgbClr val="212121"/>
                    </a:solidFill>
                    <a:latin typeface="+mn-ea"/>
                    <a:sym typeface="Wingdings" panose="05000000000000000000" pitchFamily="2" charset="2"/>
                  </a:rPr>
                  <a:t>제거 후 다시 </a:t>
                </a:r>
                <a:r>
                  <a:rPr lang="en-US" altLang="ko-KR" b="1" dirty="0">
                    <a:solidFill>
                      <a:srgbClr val="212121"/>
                    </a:solidFill>
                    <a:latin typeface="+mn-ea"/>
                    <a:sym typeface="Wingdings" panose="05000000000000000000" pitchFamily="2" charset="2"/>
                  </a:rPr>
                  <a:t>S</a:t>
                </a:r>
                <a:r>
                  <a:rPr lang="ko-KR" altLang="en-US" b="1" dirty="0">
                    <a:solidFill>
                      <a:srgbClr val="212121"/>
                    </a:solidFill>
                    <a:latin typeface="+mn-ea"/>
                    <a:sym typeface="Wingdings" panose="05000000000000000000" pitchFamily="2" charset="2"/>
                  </a:rPr>
                  <a:t>관리도 설정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1600" b="1" dirty="0">
                    <a:solidFill>
                      <a:srgbClr val="212121"/>
                    </a:solidFill>
                    <a:latin typeface="+mn-ea"/>
                  </a:rPr>
                  <a:t>	</a:t>
                </a:r>
              </a:p>
              <a:p>
                <a:pPr algn="l"/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+mn-ea"/>
                  </a:rPr>
                  <a:t>        </a:t>
                </a:r>
                <a:endParaRPr lang="ko-KR" altLang="en-US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b="1" dirty="0">
                    <a:solidFill>
                      <a:srgbClr val="212121"/>
                    </a:solidFill>
                    <a:latin typeface="+mn-ea"/>
                  </a:rPr>
                  <a:t>	</a:t>
                </a:r>
              </a:p>
              <a:p>
                <a:pPr>
                  <a:lnSpc>
                    <a:spcPct val="120000"/>
                  </a:lnSpc>
                </a:pPr>
                <a:endParaRPr lang="ko-KR" altLang="en-US" sz="16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algn="l">
                  <a:lnSpc>
                    <a:spcPct val="120000"/>
                  </a:lnSpc>
                </a:pPr>
                <a:endParaRPr lang="ko-KR" altLang="en-US" sz="16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20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2000" b="1" dirty="0">
                    <a:latin typeface="+mn-ea"/>
                  </a:rPr>
                  <a:t>	          </a:t>
                </a:r>
                <a:r>
                  <a:rPr lang="ko-KR" altLang="en-US" sz="2000" b="1" dirty="0">
                    <a:latin typeface="+mn-ea"/>
                  </a:rPr>
                  <a:t> </a:t>
                </a:r>
                <a:endParaRPr lang="en-US" altLang="ko-KR" sz="2000" b="1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ko-KR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82165A-07F2-2EF0-9684-17F65BA28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682" y="1065269"/>
                <a:ext cx="7223758" cy="6942863"/>
              </a:xfrm>
              <a:prstGeom prst="rect">
                <a:avLst/>
              </a:prstGeom>
              <a:blipFill>
                <a:blip r:embed="rId3"/>
                <a:stretch>
                  <a:fillRect l="-759" t="-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96AF9C7-E3C7-8A6C-F883-6B60D05785E6}"/>
              </a:ext>
            </a:extLst>
          </p:cNvPr>
          <p:cNvSpPr txBox="1"/>
          <p:nvPr/>
        </p:nvSpPr>
        <p:spPr>
          <a:xfrm>
            <a:off x="3119121" y="3076505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 </a:t>
            </a:r>
            <a:r>
              <a:rPr lang="ko-KR" altLang="en-US" sz="1400" b="1" dirty="0"/>
              <a:t>관리도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/>
              <p:nvPr/>
            </p:nvSpPr>
            <p:spPr>
              <a:xfrm>
                <a:off x="3098800" y="5836858"/>
                <a:ext cx="132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&lt;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관리도</a:t>
                </a:r>
                <a:r>
                  <a:rPr lang="en-US" altLang="ko-KR" sz="1400" b="1" dirty="0"/>
                  <a:t>&gt;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00" y="5836858"/>
                <a:ext cx="1320800" cy="307777"/>
              </a:xfrm>
              <a:prstGeom prst="rect">
                <a:avLst/>
              </a:prstGeom>
              <a:blipFill>
                <a:blip r:embed="rId4"/>
                <a:stretch>
                  <a:fillRect l="-1382" t="-3922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6BB328A-69EF-6358-50C5-EF4F3E849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44" y="682292"/>
            <a:ext cx="3468696" cy="2373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03AC14-62D5-041A-9F79-21A75183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43" y="3432484"/>
            <a:ext cx="3468697" cy="2373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52326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01E202-E0E2-47CA-0C52-E31AA50B83A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SPC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82165A-07F2-2EF0-9684-17F65BA281FC}"/>
                  </a:ext>
                </a:extLst>
              </p:cNvPr>
              <p:cNvSpPr txBox="1"/>
              <p:nvPr/>
            </p:nvSpPr>
            <p:spPr>
              <a:xfrm>
                <a:off x="530087" y="3504416"/>
                <a:ext cx="11864802" cy="558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b="1" dirty="0">
                    <a:latin typeface="+mn-ea"/>
                  </a:rPr>
                  <a:t>최종 </a:t>
                </a:r>
                <a:r>
                  <a:rPr lang="ko-KR" altLang="en-US" b="1" dirty="0" err="1">
                    <a:latin typeface="+mn-ea"/>
                  </a:rPr>
                  <a:t>비혼잡</a:t>
                </a:r>
                <a:r>
                  <a:rPr lang="ko-KR" altLang="en-US" b="1" dirty="0">
                    <a:latin typeface="+mn-ea"/>
                  </a:rPr>
                  <a:t> 시간대 관리도</a:t>
                </a:r>
                <a:endParaRPr lang="en-US" altLang="ko-KR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latin typeface="+mn-ea"/>
                  </a:rPr>
                  <a:t>S</a:t>
                </a:r>
                <a:r>
                  <a:rPr lang="ko-KR" altLang="en-US" sz="1600" b="1" dirty="0">
                    <a:latin typeface="+mn-ea"/>
                  </a:rPr>
                  <a:t>관리도</a:t>
                </a:r>
                <a:r>
                  <a:rPr lang="en-US" altLang="ko-KR" sz="1600" b="1" dirty="0">
                    <a:latin typeface="+mn-ea"/>
                  </a:rPr>
                  <a:t>- UCL: 74</a:t>
                </a:r>
                <a:r>
                  <a:rPr lang="ko-KR" altLang="en-US" sz="1600" b="1" dirty="0">
                    <a:latin typeface="+mn-ea"/>
                  </a:rPr>
                  <a:t>초 </a:t>
                </a:r>
                <a:r>
                  <a:rPr lang="en-US" altLang="ko-KR" sz="1600" b="1" dirty="0">
                    <a:latin typeface="+mn-ea"/>
                  </a:rPr>
                  <a:t>(1</a:t>
                </a:r>
                <a:r>
                  <a:rPr lang="ko-KR" altLang="en-US" sz="1600" b="1" dirty="0">
                    <a:latin typeface="+mn-ea"/>
                  </a:rPr>
                  <a:t>분 </a:t>
                </a:r>
                <a:r>
                  <a:rPr lang="en-US" altLang="ko-KR" sz="1600" b="1" dirty="0">
                    <a:latin typeface="+mn-ea"/>
                  </a:rPr>
                  <a:t>14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), CL: 35.42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, LCL: 0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endParaRPr lang="en-US" altLang="ko-KR" sz="1600" b="1" dirty="0">
                  <a:latin typeface="+mn-ea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ko-KR" altLang="en-US" sz="1600" b="1" dirty="0">
                    <a:latin typeface="+mn-ea"/>
                  </a:rPr>
                  <a:t>관리도</a:t>
                </a:r>
                <a:r>
                  <a:rPr lang="en-US" altLang="ko-KR" sz="1600" b="1" dirty="0">
                    <a:latin typeface="+mn-ea"/>
                  </a:rPr>
                  <a:t>- UCL: 122.18</a:t>
                </a:r>
                <a:r>
                  <a:rPr lang="ko-KR" altLang="en-US" sz="1600" b="1" dirty="0">
                    <a:latin typeface="+mn-ea"/>
                  </a:rPr>
                  <a:t>초 </a:t>
                </a:r>
                <a:r>
                  <a:rPr lang="en-US" altLang="ko-KR" sz="1600" b="1" dirty="0">
                    <a:latin typeface="+mn-ea"/>
                  </a:rPr>
                  <a:t>(2</a:t>
                </a:r>
                <a:r>
                  <a:rPr lang="ko-KR" altLang="en-US" sz="1600" b="1" dirty="0">
                    <a:latin typeface="+mn-ea"/>
                  </a:rPr>
                  <a:t>분 </a:t>
                </a:r>
                <a:r>
                  <a:rPr lang="en-US" altLang="ko-KR" sz="1600" b="1" dirty="0">
                    <a:latin typeface="+mn-ea"/>
                  </a:rPr>
                  <a:t>18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), CL: 71.63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(1</a:t>
                </a:r>
                <a:r>
                  <a:rPr lang="ko-KR" altLang="en-US" sz="1600" b="1" dirty="0">
                    <a:latin typeface="+mn-ea"/>
                  </a:rPr>
                  <a:t>분 </a:t>
                </a:r>
                <a:r>
                  <a:rPr lang="en-US" altLang="ko-KR" sz="1600" b="1" dirty="0">
                    <a:latin typeface="+mn-ea"/>
                  </a:rPr>
                  <a:t>11.63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), LCL: 21.08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endParaRPr lang="en-US" altLang="ko-KR" sz="1600" b="1" dirty="0"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b="1" dirty="0">
                    <a:latin typeface="+mn-ea"/>
                  </a:rPr>
                  <a:t>공정 능력</a:t>
                </a:r>
                <a:endParaRPr lang="en-US" altLang="ko-KR" b="1" dirty="0">
                  <a:latin typeface="+mn-ea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>
                    <a:latin typeface="+mn-ea"/>
                    <a:sym typeface="Wingdings" panose="05000000000000000000" pitchFamily="2" charset="2"/>
                  </a:rPr>
                  <a:t>서울시 대중교통 평균 대기 시간 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5</a:t>
                </a:r>
                <a:r>
                  <a:rPr lang="ko-KR" altLang="en-US" sz="1600" b="1" dirty="0">
                    <a:latin typeface="+mn-ea"/>
                    <a:sym typeface="Wingdings" panose="05000000000000000000" pitchFamily="2" charset="2"/>
                  </a:rPr>
                  <a:t>분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~7</a:t>
                </a:r>
                <a:r>
                  <a:rPr lang="ko-KR" altLang="en-US" sz="1600" b="1" dirty="0">
                    <a:latin typeface="+mn-ea"/>
                    <a:sym typeface="Wingdings" panose="05000000000000000000" pitchFamily="2" charset="2"/>
                  </a:rPr>
                  <a:t>분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(</a:t>
                </a:r>
                <a:r>
                  <a:rPr lang="ko-KR" altLang="en-US" sz="1600" b="1" dirty="0">
                    <a:latin typeface="+mn-ea"/>
                    <a:sym typeface="Wingdings" panose="05000000000000000000" pitchFamily="2" charset="2"/>
                  </a:rPr>
                  <a:t>서울시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, 2018)</a:t>
                </a:r>
                <a:r>
                  <a:rPr lang="ko-KR" altLang="en-US" sz="1600" b="1" dirty="0">
                    <a:latin typeface="+mn-ea"/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dirty="0">
                    <a:latin typeface="+mn-ea"/>
                  </a:rPr>
                  <a:t>고객들이 허용할 수 있는 시간 </a:t>
                </a:r>
                <a:r>
                  <a:rPr lang="en-US" altLang="ko-KR" sz="1600" b="1" dirty="0">
                    <a:latin typeface="+mn-ea"/>
                  </a:rPr>
                  <a:t>360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(6</a:t>
                </a:r>
                <a:r>
                  <a:rPr lang="ko-KR" altLang="en-US" sz="1600" b="1" dirty="0">
                    <a:latin typeface="+mn-ea"/>
                  </a:rPr>
                  <a:t>분</a:t>
                </a:r>
                <a:r>
                  <a:rPr lang="en-US" altLang="ko-KR" sz="1600" b="1" dirty="0">
                    <a:latin typeface="+mn-ea"/>
                  </a:rPr>
                  <a:t>): USL </a:t>
                </a:r>
                <a:r>
                  <a:rPr lang="ko-KR" altLang="en-US" sz="1600" b="1" dirty="0">
                    <a:latin typeface="+mn-ea"/>
                  </a:rPr>
                  <a:t>설정</a:t>
                </a:r>
                <a:endParaRPr lang="en-US" altLang="ko-KR" sz="1600" b="1" dirty="0">
                  <a:latin typeface="+mn-ea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>
                    <a:latin typeface="+mn-ea"/>
                  </a:rPr>
                  <a:t>대기 시간은 짧으면 짧을 수록 좋은 </a:t>
                </a:r>
                <a:r>
                  <a:rPr lang="ko-KR" altLang="en-US" sz="1600" b="1" dirty="0" err="1">
                    <a:latin typeface="+mn-ea"/>
                  </a:rPr>
                  <a:t>망소</a:t>
                </a:r>
                <a:r>
                  <a:rPr lang="ko-KR" altLang="en-US" sz="1600" b="1" dirty="0">
                    <a:latin typeface="+mn-ea"/>
                  </a:rPr>
                  <a:t> 특성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LSL</a:t>
                </a:r>
                <a:r>
                  <a:rPr lang="ko-KR" altLang="en-US" sz="1600" b="1" dirty="0">
                    <a:latin typeface="+mn-ea"/>
                    <a:sym typeface="Wingdings" panose="05000000000000000000" pitchFamily="2" charset="2"/>
                  </a:rPr>
                  <a:t>을 설정하지 않음</a:t>
                </a:r>
                <a:endParaRPr lang="en-US" altLang="ko-KR" sz="1600" b="1" dirty="0">
                  <a:latin typeface="+mn-ea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Cp &amp; </a:t>
                </a:r>
                <a:r>
                  <a:rPr lang="en-US" altLang="ko-KR" sz="1600" b="1" dirty="0" err="1">
                    <a:latin typeface="+mn-ea"/>
                    <a:sym typeface="Wingdings" panose="05000000000000000000" pitchFamily="2" charset="2"/>
                  </a:rPr>
                  <a:t>Cpk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: 2.35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b="1" dirty="0">
                    <a:latin typeface="+mn-ea"/>
                    <a:sym typeface="Wingdings" panose="05000000000000000000" pitchFamily="2" charset="2"/>
                  </a:rPr>
                  <a:t></a:t>
                </a:r>
                <a:r>
                  <a:rPr lang="en-US" altLang="ko-KR" b="1" dirty="0" err="1">
                    <a:latin typeface="+mn-ea"/>
                    <a:sym typeface="Wingdings" panose="05000000000000000000" pitchFamily="2" charset="2"/>
                  </a:rPr>
                  <a:t>Cpk</a:t>
                </a:r>
                <a:r>
                  <a:rPr lang="en-US" altLang="ko-KR" b="1" dirty="0">
                    <a:latin typeface="+mn-ea"/>
                    <a:sym typeface="Wingdings" panose="05000000000000000000" pitchFamily="2" charset="2"/>
                  </a:rPr>
                  <a:t>(2.35)</a:t>
                </a:r>
                <a:r>
                  <a:rPr lang="ko-KR" altLang="en-US" b="1" dirty="0">
                    <a:latin typeface="+mn-ea"/>
                    <a:sym typeface="Wingdings" panose="05000000000000000000" pitchFamily="2" charset="2"/>
                  </a:rPr>
                  <a:t>가 </a:t>
                </a:r>
                <a:r>
                  <a:rPr lang="en-US" altLang="ko-KR" b="1" dirty="0">
                    <a:latin typeface="+mn-ea"/>
                    <a:sym typeface="Wingdings" panose="05000000000000000000" pitchFamily="2" charset="2"/>
                  </a:rPr>
                  <a:t>6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ko-KR" b="1" dirty="0">
                    <a:latin typeface="+mn-ea"/>
                  </a:rPr>
                  <a:t>(2.00) </a:t>
                </a:r>
                <a:r>
                  <a:rPr lang="ko-KR" altLang="en-US" b="1" dirty="0">
                    <a:latin typeface="+mn-ea"/>
                  </a:rPr>
                  <a:t>수준 이상으로 공정 능력이 매우 우수함 </a:t>
                </a:r>
                <a:endParaRPr lang="en-US" altLang="ko-KR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400" b="1" dirty="0">
                  <a:solidFill>
                    <a:srgbClr val="212121"/>
                  </a:solidFill>
                  <a:latin typeface="+mn-ea"/>
                </a:endParaRPr>
              </a:p>
              <a:p>
                <a:pPr algn="l"/>
                <a:r>
                  <a:rPr lang="en-US" altLang="ko-KR" sz="1400" b="1" i="0" dirty="0">
                    <a:solidFill>
                      <a:srgbClr val="212121"/>
                    </a:solidFill>
                    <a:effectLst/>
                    <a:latin typeface="+mn-ea"/>
                  </a:rPr>
                  <a:t>        </a:t>
                </a: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b="1" dirty="0">
                    <a:solidFill>
                      <a:srgbClr val="212121"/>
                    </a:solidFill>
                    <a:latin typeface="+mn-ea"/>
                  </a:rPr>
                  <a:t>	</a:t>
                </a:r>
              </a:p>
              <a:p>
                <a:pPr>
                  <a:lnSpc>
                    <a:spcPct val="120000"/>
                  </a:lnSpc>
                </a:pPr>
                <a:endParaRPr lang="ko-KR" altLang="en-US" sz="14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algn="l">
                  <a:lnSpc>
                    <a:spcPct val="120000"/>
                  </a:lnSpc>
                </a:pPr>
                <a:endParaRPr lang="ko-KR" altLang="en-US" sz="14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4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ko-KR" altLang="en-US" sz="14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4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b="1" dirty="0">
                    <a:latin typeface="+mn-ea"/>
                  </a:rPr>
                  <a:t>	          </a:t>
                </a:r>
                <a:r>
                  <a:rPr lang="ko-KR" altLang="en-US" b="1" dirty="0">
                    <a:latin typeface="+mn-ea"/>
                  </a:rPr>
                  <a:t> </a:t>
                </a:r>
                <a:endParaRPr lang="en-US" altLang="ko-KR" b="1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ko-KR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82165A-07F2-2EF0-9684-17F65BA28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7" y="3504416"/>
                <a:ext cx="11864802" cy="5589735"/>
              </a:xfrm>
              <a:prstGeom prst="rect">
                <a:avLst/>
              </a:prstGeom>
              <a:blipFill>
                <a:blip r:embed="rId3"/>
                <a:stretch>
                  <a:fillRect l="-462" t="-2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96AF9C7-E3C7-8A6C-F883-6B60D05785E6}"/>
              </a:ext>
            </a:extLst>
          </p:cNvPr>
          <p:cNvSpPr txBox="1"/>
          <p:nvPr/>
        </p:nvSpPr>
        <p:spPr>
          <a:xfrm>
            <a:off x="3149601" y="3157785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 </a:t>
            </a:r>
            <a:r>
              <a:rPr lang="ko-KR" altLang="en-US" sz="1400" b="1" dirty="0"/>
              <a:t>관리도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/>
              <p:nvPr/>
            </p:nvSpPr>
            <p:spPr>
              <a:xfrm>
                <a:off x="6938508" y="3165165"/>
                <a:ext cx="132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&lt;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관리도</a:t>
                </a:r>
                <a:r>
                  <a:rPr lang="en-US" altLang="ko-KR" sz="1400" b="1" dirty="0"/>
                  <a:t>&gt;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08" y="3165165"/>
                <a:ext cx="1320800" cy="307777"/>
              </a:xfrm>
              <a:prstGeom prst="rect">
                <a:avLst/>
              </a:prstGeom>
              <a:blipFill>
                <a:blip r:embed="rId4"/>
                <a:stretch>
                  <a:fillRect l="-1382" t="-5882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3FD926-3192-200F-7E6A-5BFBD0792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42" y="718797"/>
            <a:ext cx="3468697" cy="2337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0E9523-03DA-64F1-E114-FC0385E1D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465" y="751560"/>
            <a:ext cx="3468697" cy="2337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1747B7-C6E6-7D4B-CDE5-6CD59DEEB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342" y="718797"/>
            <a:ext cx="3468697" cy="2337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915BF4-8D56-668A-82ED-7F3E62C1C82C}"/>
              </a:ext>
            </a:extLst>
          </p:cNvPr>
          <p:cNvSpPr txBox="1"/>
          <p:nvPr/>
        </p:nvSpPr>
        <p:spPr>
          <a:xfrm>
            <a:off x="10454639" y="3170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</a:t>
            </a:r>
            <a:r>
              <a:rPr lang="ko-KR" altLang="en-US" sz="1400" b="1" dirty="0"/>
              <a:t>공정 능력 분석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5132114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01E202-E0E2-47CA-0C52-E31AA50B83A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SPC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82165A-07F2-2EF0-9684-17F65BA281FC}"/>
                  </a:ext>
                </a:extLst>
              </p:cNvPr>
              <p:cNvSpPr txBox="1"/>
              <p:nvPr/>
            </p:nvSpPr>
            <p:spPr>
              <a:xfrm>
                <a:off x="4693922" y="597909"/>
                <a:ext cx="7508238" cy="8746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2000" b="1" dirty="0">
                    <a:latin typeface="+mn-ea"/>
                  </a:rPr>
                  <a:t>혼잡 시간대 관리도</a:t>
                </a:r>
                <a:r>
                  <a:rPr lang="en-US" altLang="ko-KR" sz="2000" b="1" dirty="0">
                    <a:latin typeface="+mn-ea"/>
                  </a:rPr>
                  <a:t>(18:29~19:22)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2000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1" dirty="0">
                    <a:latin typeface="+mn-ea"/>
                  </a:rPr>
                  <a:t>S </a:t>
                </a:r>
                <a:r>
                  <a:rPr lang="ko-KR" altLang="en-US" b="1" dirty="0">
                    <a:latin typeface="+mn-ea"/>
                  </a:rPr>
                  <a:t>관리도</a:t>
                </a:r>
                <a:r>
                  <a:rPr lang="en-US" altLang="ko-KR" b="1" dirty="0">
                    <a:latin typeface="+mn-ea"/>
                  </a:rPr>
                  <a:t>: </a:t>
                </a:r>
                <a:r>
                  <a:rPr lang="ko-KR" altLang="en-US" b="1" dirty="0">
                    <a:latin typeface="+mn-ea"/>
                  </a:rPr>
                  <a:t>설정한 </a:t>
                </a:r>
                <a:r>
                  <a:rPr lang="en-US" altLang="ko-KR" b="1" dirty="0">
                    <a:latin typeface="+mn-ea"/>
                  </a:rPr>
                  <a:t>WECO RULE</a:t>
                </a:r>
                <a:r>
                  <a:rPr lang="ko-KR" altLang="en-US" b="1" dirty="0">
                    <a:latin typeface="+mn-ea"/>
                  </a:rPr>
                  <a:t>에 위배되지 않음</a:t>
                </a:r>
                <a:endParaRPr lang="en-US" altLang="ko-KR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2000" b="1" dirty="0">
                    <a:latin typeface="+mn-ea"/>
                  </a:rPr>
                  <a:t>	         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</a:t>
                </a:r>
                <a:r>
                  <a:rPr lang="en-US" altLang="ko-KR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sz="1600" b="1" dirty="0">
                    <a:latin typeface="+mn-ea"/>
                  </a:rPr>
                  <a:t> </a:t>
                </a:r>
                <a:r>
                  <a:rPr lang="ko-KR" altLang="en-US" sz="1600" b="1" dirty="0">
                    <a:latin typeface="+mn-ea"/>
                  </a:rPr>
                  <a:t>관리도 설정</a:t>
                </a: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2000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b="1" dirty="0">
                    <a:latin typeface="+mn-ea"/>
                  </a:rPr>
                  <a:t> </a:t>
                </a:r>
                <a:r>
                  <a:rPr lang="ko-KR" altLang="en-US" b="1" dirty="0">
                    <a:latin typeface="+mn-ea"/>
                  </a:rPr>
                  <a:t>관리도</a:t>
                </a:r>
                <a:r>
                  <a:rPr lang="en-US" altLang="ko-KR" b="1" dirty="0">
                    <a:latin typeface="+mn-ea"/>
                  </a:rPr>
                  <a:t>: </a:t>
                </a:r>
                <a:r>
                  <a:rPr lang="ko-KR" altLang="en-US" b="1" dirty="0">
                    <a:latin typeface="+mn-ea"/>
                  </a:rPr>
                  <a:t>설정한 </a:t>
                </a:r>
                <a:r>
                  <a:rPr lang="en-US" altLang="ko-KR" b="1" dirty="0">
                    <a:latin typeface="+mn-ea"/>
                  </a:rPr>
                  <a:t>WECO RULE 1</a:t>
                </a:r>
                <a:r>
                  <a:rPr lang="ko-KR" altLang="en-US" b="1" dirty="0">
                    <a:latin typeface="+mn-ea"/>
                  </a:rPr>
                  <a:t>에 위배됨</a:t>
                </a:r>
                <a:endParaRPr lang="en-US" altLang="ko-KR" sz="2000" b="1" dirty="0">
                  <a:latin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2000" b="1" dirty="0">
                    <a:latin typeface="+mn-ea"/>
                  </a:rPr>
                  <a:t>	-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1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(6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29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~31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)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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 퇴근 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1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차 이탈 및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 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30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  퇴근 전 </a:t>
                </a: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	- 5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(6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41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~43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)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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30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 퇴근 승객 도착 전</a:t>
                </a: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	- 7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(6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46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~48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)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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혼잡으로 인한 플랫폼 계단 통제 </a:t>
                </a:r>
                <a:endParaRPr lang="en-US" altLang="ko-KR" sz="1600" b="1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	- 8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(6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49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~51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)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 혼잡으로 인한 플랫폼 계단 통제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+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혼잡 대비 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			          	           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긴 배차시간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(4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	- 9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(6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52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~54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)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 이미 </a:t>
                </a:r>
                <a:r>
                  <a:rPr lang="ko-KR" altLang="en-US" sz="1600" b="1" i="0" dirty="0" err="1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밀려있는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 승객으로 부터 영향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+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계단 통제</a:t>
                </a: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	-12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(7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02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~04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)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 </a:t>
                </a:r>
                <a:r>
                  <a:rPr lang="en-US" altLang="ko-KR" sz="1600" b="1" dirty="0">
                    <a:solidFill>
                      <a:srgbClr val="212121"/>
                    </a:solidFill>
                    <a:latin typeface="Roboto" panose="02000000000000000000" pitchFamily="2" charset="0"/>
                    <a:sym typeface="Wingdings" panose="05000000000000000000" pitchFamily="2" charset="2"/>
                  </a:rPr>
                  <a:t>6</a:t>
                </a:r>
                <a:r>
                  <a:rPr lang="ko-KR" altLang="en-US" sz="1600" b="1" dirty="0">
                    <a:solidFill>
                      <a:srgbClr val="212121"/>
                    </a:solidFill>
                    <a:latin typeface="Roboto" panose="02000000000000000000" pitchFamily="2" charset="0"/>
                    <a:sym typeface="Wingdings" panose="05000000000000000000" pitchFamily="2" charset="2"/>
                  </a:rPr>
                  <a:t>시 </a:t>
                </a:r>
                <a:r>
                  <a:rPr lang="en-US" altLang="ko-KR" sz="1600" b="1" dirty="0">
                    <a:solidFill>
                      <a:srgbClr val="212121"/>
                    </a:solidFill>
                    <a:latin typeface="Roboto" panose="02000000000000000000" pitchFamily="2" charset="0"/>
                    <a:sym typeface="Wingdings" panose="05000000000000000000" pitchFamily="2" charset="2"/>
                  </a:rPr>
                  <a:t>30</a:t>
                </a:r>
                <a:r>
                  <a:rPr lang="ko-KR" altLang="en-US" sz="1600" b="1" dirty="0">
                    <a:solidFill>
                      <a:srgbClr val="212121"/>
                    </a:solidFill>
                    <a:latin typeface="Roboto" panose="02000000000000000000" pitchFamily="2" charset="0"/>
                    <a:sym typeface="Wingdings" panose="05000000000000000000" pitchFamily="2" charset="2"/>
                  </a:rPr>
                  <a:t>분 승객 퇴근 끝</a:t>
                </a:r>
                <a:r>
                  <a:rPr lang="en-US" altLang="ko-KR" sz="1600" b="1" dirty="0">
                    <a:solidFill>
                      <a:srgbClr val="212121"/>
                    </a:solidFill>
                    <a:latin typeface="Roboto" panose="02000000000000000000" pitchFamily="2" charset="0"/>
                    <a:sym typeface="Wingdings" panose="05000000000000000000" pitchFamily="2" charset="2"/>
                  </a:rPr>
                  <a:t>+</a:t>
                </a:r>
                <a:r>
                  <a:rPr lang="ko-KR" altLang="en-US" sz="1600" b="1" dirty="0">
                    <a:solidFill>
                      <a:srgbClr val="212121"/>
                    </a:solidFill>
                    <a:latin typeface="Roboto" panose="02000000000000000000" pitchFamily="2" charset="0"/>
                    <a:sym typeface="Wingdings" panose="05000000000000000000" pitchFamily="2" charset="2"/>
                  </a:rPr>
                  <a:t>계단 통제 끝</a:t>
                </a: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	-15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(7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 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11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~13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)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혼잡시간 종료</a:t>
                </a: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	-16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(7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시 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14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~17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분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)</a:t>
                </a:r>
                <a:r>
                  <a:rPr lang="en-US" altLang="ko-KR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  <a:sym typeface="Wingdings" panose="05000000000000000000" pitchFamily="2" charset="2"/>
                  </a:rPr>
                  <a:t>혼잡시간 종료</a:t>
                </a: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b="1" dirty="0">
                    <a:solidFill>
                      <a:srgbClr val="212121"/>
                    </a:solidFill>
                    <a:latin typeface="+mn-ea"/>
                  </a:rPr>
                  <a:t>	</a:t>
                </a:r>
              </a:p>
              <a:p>
                <a:pPr algn="l"/>
                <a:r>
                  <a:rPr lang="en-US" altLang="ko-KR" sz="1600" b="1" i="0">
                    <a:solidFill>
                      <a:srgbClr val="212121"/>
                    </a:solidFill>
                    <a:effectLst/>
                    <a:latin typeface="+mn-ea"/>
                  </a:rPr>
                  <a:t>        </a:t>
                </a:r>
                <a:r>
                  <a:rPr lang="en-US" altLang="ko-KR" b="1" i="0">
                    <a:solidFill>
                      <a:srgbClr val="212121"/>
                    </a:solidFill>
                    <a:effectLst/>
                    <a:latin typeface="+mn-ea"/>
                    <a:sym typeface="Wingdings" panose="05000000000000000000" pitchFamily="2" charset="2"/>
                  </a:rPr>
                  <a:t>1</a:t>
                </a:r>
                <a:r>
                  <a:rPr lang="en-US" altLang="ko-KR" b="1" i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,5,7,8,9,12,15,16</a:t>
                </a:r>
                <a:r>
                  <a:rPr lang="ko-KR" altLang="en-US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번째 </a:t>
                </a:r>
                <a:r>
                  <a:rPr lang="en-US" altLang="ko-KR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sample</a:t>
                </a:r>
                <a:r>
                  <a:rPr lang="ko-KR" altLang="en-US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 제거 후 다시 </a:t>
                </a:r>
                <a:r>
                  <a:rPr lang="en-US" altLang="ko-KR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S</a:t>
                </a:r>
                <a:r>
                  <a:rPr lang="ko-KR" altLang="en-US" b="1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관리도 설정</a:t>
                </a:r>
                <a:endParaRPr lang="ko-KR" altLang="en-US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b="1" dirty="0">
                    <a:solidFill>
                      <a:srgbClr val="212121"/>
                    </a:solidFill>
                    <a:latin typeface="+mn-ea"/>
                  </a:rPr>
                  <a:t>	</a:t>
                </a:r>
              </a:p>
              <a:p>
                <a:pPr>
                  <a:lnSpc>
                    <a:spcPct val="120000"/>
                  </a:lnSpc>
                </a:pPr>
                <a:endParaRPr lang="ko-KR" altLang="en-US" sz="16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algn="l">
                  <a:lnSpc>
                    <a:spcPct val="120000"/>
                  </a:lnSpc>
                </a:pPr>
                <a:endParaRPr lang="ko-KR" altLang="en-US" sz="16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6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20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2000" b="1" dirty="0">
                    <a:latin typeface="+mn-ea"/>
                  </a:rPr>
                  <a:t>	          </a:t>
                </a:r>
                <a:r>
                  <a:rPr lang="ko-KR" altLang="en-US" sz="2000" b="1" dirty="0">
                    <a:latin typeface="+mn-ea"/>
                  </a:rPr>
                  <a:t> </a:t>
                </a:r>
                <a:endParaRPr lang="en-US" altLang="ko-KR" sz="2000" b="1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ko-KR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82165A-07F2-2EF0-9684-17F65BA28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22" y="597909"/>
                <a:ext cx="7508238" cy="8746433"/>
              </a:xfrm>
              <a:prstGeom prst="rect">
                <a:avLst/>
              </a:prstGeom>
              <a:blipFill>
                <a:blip r:embed="rId3"/>
                <a:stretch>
                  <a:fillRect l="-731" t="-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96AF9C7-E3C7-8A6C-F883-6B60D05785E6}"/>
              </a:ext>
            </a:extLst>
          </p:cNvPr>
          <p:cNvSpPr txBox="1"/>
          <p:nvPr/>
        </p:nvSpPr>
        <p:spPr>
          <a:xfrm>
            <a:off x="3220721" y="3056185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 </a:t>
            </a:r>
            <a:r>
              <a:rPr lang="ko-KR" altLang="en-US" sz="1400" b="1" dirty="0"/>
              <a:t>관리도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/>
              <p:nvPr/>
            </p:nvSpPr>
            <p:spPr>
              <a:xfrm>
                <a:off x="3190240" y="5857178"/>
                <a:ext cx="132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&lt;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관리도</a:t>
                </a:r>
                <a:r>
                  <a:rPr lang="en-US" altLang="ko-KR" sz="1400" b="1" dirty="0"/>
                  <a:t>&gt;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240" y="5857178"/>
                <a:ext cx="1320800" cy="307777"/>
              </a:xfrm>
              <a:prstGeom prst="rect">
                <a:avLst/>
              </a:prstGeom>
              <a:blipFill>
                <a:blip r:embed="rId4"/>
                <a:stretch>
                  <a:fillRect l="-1382" t="-6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6482AF11-5D0E-0DD7-57C7-D4C575F97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2" y="684980"/>
            <a:ext cx="3637280" cy="229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9AF3B0-A9CC-25D2-1BDF-C1B0CDDB2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2" y="3389458"/>
            <a:ext cx="3637280" cy="229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9316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01E202-E0E2-47CA-0C52-E31AA50B83A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SPC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AF9C7-E3C7-8A6C-F883-6B60D05785E6}"/>
              </a:ext>
            </a:extLst>
          </p:cNvPr>
          <p:cNvSpPr txBox="1"/>
          <p:nvPr/>
        </p:nvSpPr>
        <p:spPr>
          <a:xfrm>
            <a:off x="2997201" y="3096825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</a:t>
            </a:r>
            <a:r>
              <a:rPr lang="ko-KR" altLang="en-US" sz="1400" b="1" dirty="0"/>
              <a:t>관리도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/>
              <p:nvPr/>
            </p:nvSpPr>
            <p:spPr>
              <a:xfrm>
                <a:off x="7020560" y="3106985"/>
                <a:ext cx="132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&lt;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관리도</a:t>
                </a:r>
                <a:r>
                  <a:rPr lang="en-US" altLang="ko-KR" sz="1400" b="1" dirty="0"/>
                  <a:t>&gt;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65FB03-71D3-A53B-682A-93CB2AEC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560" y="3106985"/>
                <a:ext cx="1320800" cy="307777"/>
              </a:xfrm>
              <a:prstGeom prst="rect">
                <a:avLst/>
              </a:prstGeom>
              <a:blipFill>
                <a:blip r:embed="rId3"/>
                <a:stretch>
                  <a:fillRect l="-1389" t="-6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B783B5CC-80C1-F533-E2E1-D6A85E4B8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52" y="742174"/>
            <a:ext cx="3637280" cy="229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C04EC7-A2DB-84D8-34D4-725EAF77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104" y="742174"/>
            <a:ext cx="3714173" cy="229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EA7634-03B1-146D-E729-299662069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370" y="742174"/>
            <a:ext cx="3714172" cy="2285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488327-E667-DF3F-0C05-13528E134801}"/>
              </a:ext>
            </a:extLst>
          </p:cNvPr>
          <p:cNvSpPr txBox="1"/>
          <p:nvPr/>
        </p:nvSpPr>
        <p:spPr>
          <a:xfrm>
            <a:off x="10617199" y="310915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</a:t>
            </a:r>
            <a:r>
              <a:rPr lang="ko-KR" altLang="en-US" sz="1400" b="1" dirty="0"/>
              <a:t>공정 능력 분석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3228A2-21A4-92BA-AB77-453AC14F27D9}"/>
                  </a:ext>
                </a:extLst>
              </p:cNvPr>
              <p:cNvSpPr txBox="1"/>
              <p:nvPr/>
            </p:nvSpPr>
            <p:spPr>
              <a:xfrm>
                <a:off x="530087" y="3504416"/>
                <a:ext cx="11864802" cy="558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b="1" dirty="0">
                    <a:latin typeface="+mn-ea"/>
                  </a:rPr>
                  <a:t>최종 혼잡 시간대 관리도</a:t>
                </a:r>
                <a:endParaRPr lang="en-US" altLang="ko-KR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latin typeface="+mn-ea"/>
                  </a:rPr>
                  <a:t>S</a:t>
                </a:r>
                <a:r>
                  <a:rPr lang="ko-KR" altLang="en-US" sz="1600" b="1" dirty="0">
                    <a:latin typeface="+mn-ea"/>
                  </a:rPr>
                  <a:t>관리도</a:t>
                </a:r>
                <a:r>
                  <a:rPr lang="en-US" altLang="ko-KR" sz="1600" b="1" dirty="0">
                    <a:latin typeface="+mn-ea"/>
                  </a:rPr>
                  <a:t>- UCL: 117.12</a:t>
                </a:r>
                <a:r>
                  <a:rPr lang="ko-KR" altLang="en-US" sz="1600" b="1" dirty="0">
                    <a:latin typeface="+mn-ea"/>
                  </a:rPr>
                  <a:t>초 </a:t>
                </a:r>
                <a:r>
                  <a:rPr lang="en-US" altLang="ko-KR" sz="1600" b="1" dirty="0">
                    <a:latin typeface="+mn-ea"/>
                  </a:rPr>
                  <a:t>(1</a:t>
                </a:r>
                <a:r>
                  <a:rPr lang="ko-KR" altLang="en-US" sz="1600" b="1" dirty="0">
                    <a:latin typeface="+mn-ea"/>
                  </a:rPr>
                  <a:t>분 </a:t>
                </a:r>
                <a:r>
                  <a:rPr lang="en-US" altLang="ko-KR" sz="1600" b="1" dirty="0">
                    <a:latin typeface="+mn-ea"/>
                  </a:rPr>
                  <a:t>67.12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), CL: 56.07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, LCL: 0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endParaRPr lang="en-US" altLang="ko-KR" sz="1600" b="1" dirty="0">
                  <a:latin typeface="+mn-ea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ko-KR" altLang="en-US" sz="1600" b="1" dirty="0">
                    <a:latin typeface="+mn-ea"/>
                  </a:rPr>
                  <a:t>관리도</a:t>
                </a:r>
                <a:r>
                  <a:rPr lang="en-US" altLang="ko-KR" sz="1600" b="1" dirty="0">
                    <a:latin typeface="+mn-ea"/>
                  </a:rPr>
                  <a:t>- UCL: 379.53</a:t>
                </a:r>
                <a:r>
                  <a:rPr lang="ko-KR" altLang="en-US" sz="1600" b="1" dirty="0">
                    <a:latin typeface="+mn-ea"/>
                  </a:rPr>
                  <a:t>초 </a:t>
                </a:r>
                <a:r>
                  <a:rPr lang="en-US" altLang="ko-KR" sz="1600" b="1" dirty="0">
                    <a:latin typeface="+mn-ea"/>
                  </a:rPr>
                  <a:t>(6</a:t>
                </a:r>
                <a:r>
                  <a:rPr lang="ko-KR" altLang="en-US" sz="1600" b="1" dirty="0">
                    <a:latin typeface="+mn-ea"/>
                  </a:rPr>
                  <a:t>분 </a:t>
                </a:r>
                <a:r>
                  <a:rPr lang="en-US" altLang="ko-KR" sz="1600" b="1" dirty="0">
                    <a:latin typeface="+mn-ea"/>
                  </a:rPr>
                  <a:t>19.53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), CL: 299.53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(4</a:t>
                </a:r>
                <a:r>
                  <a:rPr lang="ko-KR" altLang="en-US" sz="1600" b="1" dirty="0">
                    <a:latin typeface="+mn-ea"/>
                  </a:rPr>
                  <a:t>분 </a:t>
                </a:r>
                <a:r>
                  <a:rPr lang="en-US" altLang="ko-KR" sz="1600" b="1" dirty="0">
                    <a:latin typeface="+mn-ea"/>
                  </a:rPr>
                  <a:t>59.53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), LCL: 219.52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(3</a:t>
                </a:r>
                <a:r>
                  <a:rPr lang="ko-KR" altLang="en-US" sz="1600" b="1" dirty="0">
                    <a:latin typeface="+mn-ea"/>
                  </a:rPr>
                  <a:t>분 </a:t>
                </a:r>
                <a:r>
                  <a:rPr lang="en-US" altLang="ko-KR" sz="1600" b="1" dirty="0">
                    <a:latin typeface="+mn-ea"/>
                  </a:rPr>
                  <a:t>39.52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r>
                  <a:rPr lang="en-US" altLang="ko-KR" sz="1600" b="1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b="1" dirty="0">
                    <a:latin typeface="+mn-ea"/>
                  </a:rPr>
                  <a:t>공정 능력</a:t>
                </a:r>
                <a:endParaRPr lang="en-US" altLang="ko-KR" b="1" dirty="0">
                  <a:latin typeface="+mn-ea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latin typeface="+mn-ea"/>
                  </a:rPr>
                  <a:t>USL : </a:t>
                </a:r>
                <a:r>
                  <a:rPr lang="ko-KR" altLang="en-US" sz="1600" b="1" dirty="0">
                    <a:latin typeface="+mn-ea"/>
                  </a:rPr>
                  <a:t>비혼잡과 같은 </a:t>
                </a:r>
                <a:r>
                  <a:rPr lang="en-US" altLang="ko-KR" sz="1600" b="1" dirty="0">
                    <a:latin typeface="+mn-ea"/>
                  </a:rPr>
                  <a:t>360</a:t>
                </a:r>
                <a:r>
                  <a:rPr lang="ko-KR" altLang="en-US" sz="1600" b="1" dirty="0">
                    <a:latin typeface="+mn-ea"/>
                  </a:rPr>
                  <a:t>초</a:t>
                </a:r>
                <a:endParaRPr lang="en-US" altLang="ko-KR" sz="1600" b="1" dirty="0">
                  <a:latin typeface="+mn-ea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LSL :</a:t>
                </a:r>
                <a:r>
                  <a:rPr lang="ko-KR" altLang="en-US" sz="1600" b="1" dirty="0">
                    <a:latin typeface="+mn-ea"/>
                    <a:sym typeface="Wingdings" panose="05000000000000000000" pitchFamily="2" charset="2"/>
                  </a:rPr>
                  <a:t> 비혼잡과 같이 설정하지 않음</a:t>
                </a:r>
                <a:endParaRPr lang="en-US" altLang="ko-KR" sz="1600" b="1" dirty="0">
                  <a:latin typeface="+mn-ea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Cp &amp; </a:t>
                </a:r>
                <a:r>
                  <a:rPr lang="en-US" altLang="ko-KR" sz="1600" b="1" dirty="0" err="1">
                    <a:latin typeface="+mn-ea"/>
                    <a:sym typeface="Wingdings" panose="05000000000000000000" pitchFamily="2" charset="2"/>
                  </a:rPr>
                  <a:t>Cpk</a:t>
                </a:r>
                <a:r>
                  <a:rPr lang="en-US" altLang="ko-KR" sz="1600" b="1" dirty="0">
                    <a:latin typeface="+mn-ea"/>
                    <a:sym typeface="Wingdings" panose="05000000000000000000" pitchFamily="2" charset="2"/>
                  </a:rPr>
                  <a:t>: 0.3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b="1" dirty="0">
                    <a:latin typeface="+mn-ea"/>
                    <a:sym typeface="Wingdings" panose="05000000000000000000" pitchFamily="2" charset="2"/>
                  </a:rPr>
                  <a:t></a:t>
                </a:r>
                <a:r>
                  <a:rPr lang="en-US" altLang="ko-KR" b="1" dirty="0" err="1">
                    <a:latin typeface="+mn-ea"/>
                    <a:sym typeface="Wingdings" panose="05000000000000000000" pitchFamily="2" charset="2"/>
                  </a:rPr>
                  <a:t>Cpk</a:t>
                </a:r>
                <a:r>
                  <a:rPr lang="en-US" altLang="ko-KR" b="1" dirty="0">
                    <a:latin typeface="+mn-ea"/>
                    <a:sym typeface="Wingdings" panose="05000000000000000000" pitchFamily="2" charset="2"/>
                  </a:rPr>
                  <a:t>(0.3)</a:t>
                </a:r>
                <a:r>
                  <a:rPr lang="ko-KR" altLang="en-US" b="1" dirty="0">
                    <a:latin typeface="+mn-ea"/>
                    <a:sym typeface="Wingdings" panose="05000000000000000000" pitchFamily="2" charset="2"/>
                  </a:rPr>
                  <a:t>가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18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ko-KR" b="1" dirty="0">
                    <a:latin typeface="+mn-ea"/>
                  </a:rPr>
                  <a:t> </a:t>
                </a:r>
                <a:r>
                  <a:rPr lang="ko-KR" altLang="en-US" b="1" dirty="0">
                    <a:latin typeface="+mn-ea"/>
                  </a:rPr>
                  <a:t>수준</a:t>
                </a:r>
                <a:r>
                  <a:rPr lang="en-US" altLang="ko-KR" b="1" dirty="0">
                    <a:latin typeface="+mn-ea"/>
                  </a:rPr>
                  <a:t>(0.33)</a:t>
                </a:r>
                <a:r>
                  <a:rPr lang="ko-KR" altLang="en-US" b="1" dirty="0">
                    <a:latin typeface="+mn-ea"/>
                  </a:rPr>
                  <a:t> 미만으로 공정 능력이 매우 열악함</a:t>
                </a:r>
                <a:r>
                  <a:rPr lang="en-US" altLang="ko-KR" b="1" dirty="0">
                    <a:latin typeface="+mn-ea"/>
                    <a:sym typeface="Wingdings" panose="05000000000000000000" pitchFamily="2" charset="2"/>
                  </a:rPr>
                  <a:t></a:t>
                </a:r>
                <a:r>
                  <a:rPr lang="ko-KR" altLang="en-US" b="1" dirty="0">
                    <a:latin typeface="+mn-ea"/>
                    <a:sym typeface="Wingdings" panose="05000000000000000000" pitchFamily="2" charset="2"/>
                  </a:rPr>
                  <a:t>급진적 개선 필요</a:t>
                </a:r>
                <a:r>
                  <a:rPr lang="ko-KR" altLang="en-US" b="1" dirty="0">
                    <a:latin typeface="+mn-ea"/>
                  </a:rPr>
                  <a:t> </a:t>
                </a:r>
                <a:endParaRPr lang="en-US" altLang="ko-KR" b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400" b="1" dirty="0">
                  <a:solidFill>
                    <a:srgbClr val="212121"/>
                  </a:solidFill>
                  <a:latin typeface="+mn-ea"/>
                </a:endParaRPr>
              </a:p>
              <a:p>
                <a:pPr algn="l"/>
                <a:r>
                  <a:rPr lang="en-US" altLang="ko-KR" sz="1400" b="1" i="0" dirty="0">
                    <a:solidFill>
                      <a:srgbClr val="212121"/>
                    </a:solidFill>
                    <a:effectLst/>
                    <a:latin typeface="+mn-ea"/>
                  </a:rPr>
                  <a:t>        </a:t>
                </a:r>
                <a:endParaRPr lang="ko-KR" altLang="en-US" sz="16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b="1" dirty="0">
                    <a:solidFill>
                      <a:srgbClr val="212121"/>
                    </a:solidFill>
                    <a:latin typeface="+mn-ea"/>
                  </a:rPr>
                  <a:t>	</a:t>
                </a:r>
              </a:p>
              <a:p>
                <a:pPr>
                  <a:lnSpc>
                    <a:spcPct val="120000"/>
                  </a:lnSpc>
                </a:pPr>
                <a:endParaRPr lang="ko-KR" altLang="en-US" sz="14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algn="l">
                  <a:lnSpc>
                    <a:spcPct val="120000"/>
                  </a:lnSpc>
                </a:pPr>
                <a:endParaRPr lang="ko-KR" altLang="en-US" sz="1400" b="0" i="0" dirty="0">
                  <a:solidFill>
                    <a:srgbClr val="212121"/>
                  </a:solidFill>
                  <a:effectLst/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4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ko-KR" altLang="en-US" sz="1400" b="0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4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b="1" dirty="0">
                    <a:latin typeface="+mn-ea"/>
                  </a:rPr>
                  <a:t>	          </a:t>
                </a:r>
                <a:r>
                  <a:rPr lang="ko-KR" altLang="en-US" b="1" dirty="0">
                    <a:latin typeface="+mn-ea"/>
                  </a:rPr>
                  <a:t> </a:t>
                </a:r>
                <a:endParaRPr lang="en-US" altLang="ko-KR" b="1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ko-KR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3228A2-21A4-92BA-AB77-453AC14F2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7" y="3504416"/>
                <a:ext cx="11864802" cy="5589735"/>
              </a:xfrm>
              <a:prstGeom prst="rect">
                <a:avLst/>
              </a:prstGeom>
              <a:blipFill>
                <a:blip r:embed="rId7"/>
                <a:stretch>
                  <a:fillRect l="-462" t="-2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7248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2800" y="1171200"/>
            <a:ext cx="10715914" cy="9216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ko-KR" altLang="ko-KR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김포 골드라인 </a:t>
            </a:r>
            <a:r>
              <a:rPr lang="ko-KR" altLang="en-US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혼잡도</a:t>
            </a:r>
            <a:r>
              <a:rPr lang="ko-KR" altLang="ko-KR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관리</a:t>
            </a:r>
            <a:r>
              <a:rPr lang="en-US" altLang="ko-KR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프로젝트</a:t>
            </a:r>
            <a:r>
              <a:rPr lang="en-US" altLang="ko-KR" sz="4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199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205" y="4625198"/>
            <a:ext cx="9317195" cy="1573822"/>
          </a:xfrm>
        </p:spPr>
        <p:txBody>
          <a:bodyPr>
            <a:normAutofit lnSpcReduction="10000"/>
          </a:bodyPr>
          <a:lstStyle/>
          <a:p>
            <a:pPr algn="r">
              <a:defRPr/>
            </a:pPr>
            <a:r>
              <a:rPr lang="en-US" altLang="ko-KR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2023/06/16</a:t>
            </a:r>
          </a:p>
          <a:p>
            <a:pPr algn="r">
              <a:defRPr/>
            </a:pPr>
            <a:r>
              <a:rPr lang="ko-KR" altLang="en-US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산업데이터엔지니어링학과</a:t>
            </a:r>
          </a:p>
          <a:p>
            <a:pPr algn="r">
              <a:defRPr/>
            </a:pPr>
            <a:r>
              <a:rPr lang="en-US" altLang="ko-KR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2022170938/2022153482</a:t>
            </a:r>
          </a:p>
          <a:p>
            <a:pPr algn="r">
              <a:defRPr/>
            </a:pPr>
            <a:r>
              <a:rPr lang="ko-KR" altLang="en-US" sz="2133" b="1" dirty="0" err="1">
                <a:solidFill>
                  <a:schemeClr val="bg1"/>
                </a:solidFill>
                <a:latin typeface="나눔바른고딕"/>
                <a:ea typeface="나눔바른고딕"/>
              </a:rPr>
              <a:t>강병모</a:t>
            </a:r>
            <a:r>
              <a:rPr lang="en-US" altLang="ko-KR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2133" b="1" dirty="0">
                <a:solidFill>
                  <a:schemeClr val="bg1"/>
                </a:solidFill>
                <a:latin typeface="나눔바른고딕"/>
                <a:ea typeface="나눔바른고딕"/>
              </a:rPr>
              <a:t>나선옥</a:t>
            </a:r>
          </a:p>
        </p:txBody>
      </p:sp>
    </p:spTree>
    <p:extLst>
      <p:ext uri="{BB962C8B-B14F-4D97-AF65-F5344CB8AC3E}">
        <p14:creationId xmlns:p14="http://schemas.microsoft.com/office/powerpoint/2010/main" val="9048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E50E41F5-0C3E-998A-882E-B8ED1A006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671887"/>
                <a:ext cx="10823713" cy="57411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시스템 서체 일반체"/>
                  <a:buChar char="-"/>
                  <a:defRPr sz="20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ko-KR" altLang="en-US" sz="2000" b="1" i="0" u="none" strike="noStrike" baseline="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비혼잡</a:t>
                </a:r>
                <a:r>
                  <a:rPr lang="ko-KR" altLang="en-US" sz="2000" b="1" i="0" u="none" strike="noStrike" baseline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시간대</a:t>
                </a:r>
                <a:r>
                  <a:rPr lang="en-US" altLang="ko-KR" sz="2000" b="1" i="0" u="none" strike="noStrike" baseline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(17:35~18:28)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800" b="1" dirty="0">
                    <a:latin typeface="+mn-ea"/>
                    <a:sym typeface="Wingdings" panose="05000000000000000000" pitchFamily="2" charset="2"/>
                  </a:rPr>
                  <a:t>Cpk</a:t>
                </a:r>
                <a:r>
                  <a:rPr lang="ko-KR" altLang="en-US" sz="1800" b="1" dirty="0">
                    <a:latin typeface="+mn-ea"/>
                    <a:sym typeface="Wingdings" panose="05000000000000000000" pitchFamily="2" charset="2"/>
                  </a:rPr>
                  <a:t>가 </a:t>
                </a:r>
                <a:r>
                  <a:rPr lang="en-US" altLang="ko-KR" sz="1800" b="1" dirty="0">
                    <a:latin typeface="+mn-ea"/>
                    <a:sym typeface="Wingdings" panose="05000000000000000000" pitchFamily="2" charset="2"/>
                  </a:rPr>
                  <a:t>6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ko-KR" sz="1800" b="1" dirty="0">
                    <a:latin typeface="+mn-ea"/>
                  </a:rPr>
                  <a:t>(2.00) </a:t>
                </a:r>
                <a:r>
                  <a:rPr lang="ko-KR" altLang="en-US" sz="1800" b="1" dirty="0">
                    <a:latin typeface="+mn-ea"/>
                  </a:rPr>
                  <a:t>수준 이상으로 공정 능력이 매우 우수 </a:t>
                </a:r>
                <a:endParaRPr lang="en-US" altLang="ko-KR" sz="1800" b="1" dirty="0">
                  <a:latin typeface="+mn-ea"/>
                </a:endParaRPr>
              </a:p>
              <a:p>
                <a:pPr>
                  <a:lnSpc>
                    <a:spcPct val="100000"/>
                  </a:lnSpc>
                </a:pPr>
                <a:endParaRPr lang="ko-KR" altLang="en-US" sz="1600" b="0" i="0" u="none" strike="noStrike" baseline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ko-KR" altLang="en-US" sz="2000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혼잡 시간대</a:t>
                </a:r>
                <a:r>
                  <a:rPr lang="en-US" altLang="ko-KR" sz="2000" b="1" kern="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(18:29~19:22)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altLang="ko-KR" sz="1800" b="1" dirty="0" err="1">
                    <a:latin typeface="+mn-ea"/>
                    <a:sym typeface="Wingdings" panose="05000000000000000000" pitchFamily="2" charset="2"/>
                  </a:rPr>
                  <a:t>Cpk</a:t>
                </a:r>
                <a:r>
                  <a:rPr lang="en-US" altLang="ko-KR" sz="1800" b="1" dirty="0">
                    <a:latin typeface="+mn-ea"/>
                    <a:sym typeface="Wingdings" panose="05000000000000000000" pitchFamily="2" charset="2"/>
                  </a:rPr>
                  <a:t>(0.3) </a:t>
                </a:r>
                <a:r>
                  <a:rPr lang="ko-KR" altLang="en-US" sz="1800" b="1" dirty="0">
                    <a:latin typeface="+mn-ea"/>
                    <a:sym typeface="Wingdings" panose="05000000000000000000" pitchFamily="2" charset="2"/>
                  </a:rPr>
                  <a:t>가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18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ko-KR" sz="1800" b="1" dirty="0">
                    <a:latin typeface="+mn-ea"/>
                  </a:rPr>
                  <a:t> </a:t>
                </a:r>
                <a:r>
                  <a:rPr lang="ko-KR" altLang="en-US" sz="1800" b="1" dirty="0">
                    <a:latin typeface="+mn-ea"/>
                  </a:rPr>
                  <a:t>수준</a:t>
                </a:r>
                <a:r>
                  <a:rPr lang="en-US" altLang="ko-KR" sz="1800" b="1" dirty="0">
                    <a:latin typeface="+mn-ea"/>
                  </a:rPr>
                  <a:t>(0.33)</a:t>
                </a:r>
                <a:r>
                  <a:rPr lang="ko-KR" altLang="en-US" sz="1800" b="1" dirty="0">
                    <a:latin typeface="+mn-ea"/>
                  </a:rPr>
                  <a:t> 미만으로 급진적 개선 필요</a:t>
                </a:r>
                <a:endParaRPr lang="en-US" altLang="ko-KR" sz="1800" b="1" dirty="0">
                  <a:latin typeface="+mn-ea"/>
                </a:endParaRP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ko-KR" altLang="en-US" sz="18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개선 방안 </a:t>
                </a:r>
                <a:r>
                  <a:rPr lang="en-US" altLang="ko-KR" sz="18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1. </a:t>
                </a:r>
                <a:r>
                  <a:rPr lang="ko-KR" altLang="en-US" sz="18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배차 시간 조정</a:t>
                </a:r>
                <a:endParaRPr lang="en-US" altLang="ko-KR" sz="1800" b="1" kern="1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286000" lvl="5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현재 혼잡 시간대 배차 간격 평균 </a:t>
                </a: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220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초</a:t>
                </a: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(3.67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분</a:t>
                </a: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) 180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초</a:t>
                </a: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(3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분</a:t>
                </a: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pPr marL="1828800" lvl="4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8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2. </a:t>
                </a:r>
                <a:r>
                  <a:rPr lang="ko-KR" altLang="en-US" sz="18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통제 방법 변경 </a:t>
                </a:r>
                <a:endParaRPr lang="en-US" altLang="ko-KR" sz="1800" b="1" kern="1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286000" lvl="5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현재 </a:t>
                </a: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18:45~19:00 2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구간 계단 통제</a:t>
                </a:r>
                <a:endParaRPr lang="en-US" altLang="ko-KR" sz="1600" b="1" kern="1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286000" lvl="5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계단 통제로 인하여 지하철 탈 수 있어도 못 타는 </a:t>
                </a:r>
                <a:endParaRPr lang="en-US" altLang="ko-KR" sz="1600" b="1" kern="1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286000" lvl="5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  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상황 발생</a:t>
                </a:r>
                <a:endParaRPr lang="en-US" altLang="ko-KR" sz="1600" b="1" kern="1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286000" lvl="5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</a:t>
                </a:r>
                <a:r>
                  <a:rPr lang="ko-KR" altLang="en-US" sz="16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통제 방법 및 시간 조정</a:t>
                </a:r>
                <a:endParaRPr lang="en-US" altLang="ko-KR" sz="1600" b="1" kern="1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  <a:defRPr/>
                </a:pPr>
                <a:endParaRPr lang="en-US" altLang="ko-KR" sz="2000" b="1" kern="1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8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</a:t>
                </a:r>
                <a:r>
                  <a:rPr lang="ko-KR" altLang="en-US" sz="18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배차 시간 조정과</a:t>
                </a:r>
                <a:r>
                  <a:rPr lang="en-US" altLang="ko-KR" sz="18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1" kern="100" dirty="0">
                    <a:solidFill>
                      <a:srgbClr val="000000"/>
                    </a:solidFill>
                    <a:latin typeface="+mn-ea"/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통제 방법 변경 혼잡도 개선 효과 검증 시뮬레이션 시행</a:t>
                </a:r>
                <a:endParaRPr lang="en-US" altLang="ko-KR" sz="1800" b="1" kern="1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286000" lvl="5" indent="0">
                  <a:lnSpc>
                    <a:spcPct val="100000"/>
                  </a:lnSpc>
                  <a:buNone/>
                  <a:defRPr/>
                </a:pPr>
                <a:endParaRPr lang="en-US" altLang="ko-KR" sz="1400" b="1" kern="1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286000" lvl="5" indent="0">
                  <a:lnSpc>
                    <a:spcPct val="100000"/>
                  </a:lnSpc>
                  <a:buNone/>
                  <a:defRPr/>
                </a:pPr>
                <a:endParaRPr lang="en-US" altLang="ko-KR" sz="1600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E50E41F5-0C3E-998A-882E-B8ED1A006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671887"/>
                <a:ext cx="10823713" cy="5741173"/>
              </a:xfrm>
              <a:prstGeom prst="rect">
                <a:avLst/>
              </a:prstGeom>
              <a:blipFill>
                <a:blip r:embed="rId2"/>
                <a:stretch>
                  <a:fillRect l="-450" t="-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01E202-E0E2-47CA-0C52-E31AA50B83A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SPC Result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B76DA8-5EEC-1295-70BB-0E746DB1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586" y="370109"/>
            <a:ext cx="3002694" cy="2251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373741-A69B-C782-BADC-829B162FD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712" y="3479525"/>
            <a:ext cx="3041568" cy="2251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16360-6900-6841-0635-B1F8BD99EC2D}"/>
              </a:ext>
            </a:extLst>
          </p:cNvPr>
          <p:cNvSpPr/>
          <p:nvPr/>
        </p:nvSpPr>
        <p:spPr>
          <a:xfrm>
            <a:off x="9469120" y="3606979"/>
            <a:ext cx="1137920" cy="9243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42FEE-2CBB-391B-1890-2747E0FCD490}"/>
              </a:ext>
            </a:extLst>
          </p:cNvPr>
          <p:cNvSpPr txBox="1"/>
          <p:nvPr/>
        </p:nvSpPr>
        <p:spPr>
          <a:xfrm>
            <a:off x="9264152" y="2672397"/>
            <a:ext cx="2846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latin typeface="+mn-ea"/>
              </a:rPr>
              <a:t>&lt;1</a:t>
            </a:r>
            <a:r>
              <a:rPr lang="ko-KR" altLang="en-US" sz="1400" b="1" dirty="0">
                <a:latin typeface="+mn-ea"/>
              </a:rPr>
              <a:t>구간 계단 통제</a:t>
            </a:r>
            <a:r>
              <a:rPr lang="en-US" altLang="ko-KR" sz="1400" b="1" dirty="0">
                <a:latin typeface="+mn-ea"/>
              </a:rPr>
              <a:t>&gt;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B3611A-0BC0-7274-1524-803FD7D9D10D}"/>
              </a:ext>
            </a:extLst>
          </p:cNvPr>
          <p:cNvSpPr txBox="1"/>
          <p:nvPr/>
        </p:nvSpPr>
        <p:spPr>
          <a:xfrm>
            <a:off x="9264152" y="5822091"/>
            <a:ext cx="2846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latin typeface="+mn-ea"/>
              </a:rPr>
              <a:t>&lt;2</a:t>
            </a:r>
            <a:r>
              <a:rPr lang="ko-KR" altLang="en-US" sz="1400" b="1" dirty="0">
                <a:latin typeface="+mn-ea"/>
              </a:rPr>
              <a:t>구간 계단 통제</a:t>
            </a:r>
            <a:r>
              <a:rPr lang="en-US" altLang="ko-KR" sz="1400" b="1" dirty="0">
                <a:latin typeface="+mn-ea"/>
              </a:rPr>
              <a:t>&gt;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8730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852667"/>
            <a:ext cx="11242041" cy="5019169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b="1" dirty="0">
                <a:latin typeface="Söhne"/>
              </a:rPr>
              <a:t>Simulation Purpose: </a:t>
            </a:r>
            <a:r>
              <a:rPr lang="ko-KR" altLang="en-US" sz="1800" b="1" i="0" dirty="0">
                <a:effectLst/>
                <a:latin typeface="Söhne"/>
              </a:rPr>
              <a:t>승객 </a:t>
            </a:r>
            <a:r>
              <a:rPr lang="ko-KR" altLang="en-US" sz="1800" b="1" i="0" dirty="0">
                <a:solidFill>
                  <a:srgbClr val="C00000"/>
                </a:solidFill>
                <a:effectLst/>
                <a:latin typeface="Söhne"/>
              </a:rPr>
              <a:t>대기시간</a:t>
            </a:r>
            <a:r>
              <a:rPr lang="ko-KR" altLang="en-US" sz="1800" b="1" i="0" dirty="0">
                <a:effectLst/>
                <a:latin typeface="Söhne"/>
              </a:rPr>
              <a:t> </a:t>
            </a:r>
            <a:r>
              <a:rPr lang="en-US" altLang="ko-KR" sz="1800" b="1" i="0" dirty="0">
                <a:effectLst/>
                <a:latin typeface="Söhne"/>
              </a:rPr>
              <a:t>&amp;</a:t>
            </a:r>
            <a:r>
              <a:rPr lang="ko-KR" altLang="en-US" sz="1800" b="1" i="0" dirty="0">
                <a:effectLst/>
                <a:latin typeface="Söhne"/>
              </a:rPr>
              <a:t> </a:t>
            </a:r>
            <a:r>
              <a:rPr lang="ko-KR" altLang="en-US" sz="1800" b="1" i="0" dirty="0">
                <a:solidFill>
                  <a:srgbClr val="C00000"/>
                </a:solidFill>
                <a:effectLst/>
                <a:latin typeface="Söhne"/>
              </a:rPr>
              <a:t>시간별 대기인원 </a:t>
            </a:r>
            <a:r>
              <a:rPr lang="ko-KR" altLang="en-US" sz="1800" b="1" i="0" dirty="0">
                <a:effectLst/>
                <a:latin typeface="Söhne"/>
              </a:rPr>
              <a:t>변동을 모델링 및 검증</a:t>
            </a:r>
            <a:endParaRPr lang="en-US" altLang="ko-KR" sz="1800" b="1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800" b="1" kern="1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배차 시간 조정</a:t>
            </a:r>
            <a:r>
              <a:rPr lang="ko-KR" altLang="en-US" sz="1800" b="1" kern="100" dirty="0"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과</a:t>
            </a:r>
            <a:r>
              <a:rPr lang="en-US" altLang="ko-KR" sz="1800" b="1" kern="1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800" b="1" kern="1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통제 방법 변경</a:t>
            </a:r>
            <a:r>
              <a:rPr lang="ko-KR" altLang="en-US" sz="1800" b="1" kern="100" dirty="0"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을</a:t>
            </a:r>
            <a:r>
              <a:rPr lang="ko-KR" altLang="en-US" sz="1800" b="1" kern="1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8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통한 효과 검증 시뮬레이션 </a:t>
            </a:r>
            <a:r>
              <a:rPr lang="en-US" altLang="ko-KR" sz="18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ko-KR" altLang="en-US" sz="18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가지 방법</a:t>
            </a:r>
            <a:endParaRPr lang="en-US" altLang="ko-KR" sz="1800" b="1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800" b="1" i="0" kern="100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프로그래밍을 </a:t>
            </a:r>
            <a:r>
              <a:rPr lang="ko-KR" altLang="en-US" sz="1800" b="1" i="0" kern="100" dirty="0">
                <a:effectLst/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통한 방법</a:t>
            </a:r>
            <a:r>
              <a:rPr lang="en-US" altLang="ko-KR" sz="1800" b="1" i="0" kern="100" dirty="0">
                <a:effectLst/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ko-KR" sz="1800" b="1" i="0" dirty="0">
                <a:effectLst/>
                <a:latin typeface="+mn-ea"/>
                <a:ea typeface="+mn-ea"/>
              </a:rPr>
              <a:t>Simply library)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800" b="1" dirty="0">
                <a:latin typeface="+mn-ea"/>
                <a:ea typeface="+mn-ea"/>
              </a:rPr>
              <a:t>시뮬레이션 소프트웨어</a:t>
            </a:r>
            <a:r>
              <a:rPr lang="en-US" altLang="ko-KR" sz="1800" b="1" dirty="0">
                <a:latin typeface="+mn-ea"/>
                <a:ea typeface="+mn-ea"/>
              </a:rPr>
              <a:t>(</a:t>
            </a:r>
            <a:r>
              <a:rPr lang="en-US" altLang="ko-KR" sz="1800" b="1" dirty="0" err="1">
                <a:latin typeface="+mn-ea"/>
                <a:ea typeface="+mn-ea"/>
              </a:rPr>
              <a:t>Anylogic</a:t>
            </a:r>
            <a:r>
              <a:rPr lang="en-US" altLang="ko-KR" sz="1800" b="1" dirty="0">
                <a:latin typeface="+mn-ea"/>
                <a:ea typeface="+mn-ea"/>
              </a:rPr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800" b="1" i="0" dirty="0">
                <a:effectLst/>
                <a:latin typeface="+mn-ea"/>
                <a:ea typeface="+mn-ea"/>
              </a:rPr>
              <a:t>시뮬레이션을 위한 네트워크</a:t>
            </a:r>
            <a:endParaRPr lang="en-US" altLang="ko-KR" sz="1800" b="1" i="0" dirty="0"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altLang="ko-KR" sz="1800" b="1" i="0" dirty="0">
                <a:effectLst/>
                <a:latin typeface="+mn-ea"/>
                <a:ea typeface="+mn-ea"/>
              </a:rPr>
              <a:t>Queuing Network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도착하는 작업들</a:t>
            </a:r>
            <a:r>
              <a:rPr lang="ko-KR" altLang="en-US" sz="1800" b="1" dirty="0">
                <a:latin typeface="+mn-ea"/>
                <a:ea typeface="+mn-ea"/>
              </a:rPr>
              <a:t>을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 대기열에 저장 </a:t>
            </a:r>
            <a:r>
              <a:rPr lang="ko-KR" altLang="en-US" sz="1800" b="1" dirty="0">
                <a:latin typeface="+mn-ea"/>
                <a:ea typeface="+mn-ea"/>
              </a:rPr>
              <a:t>및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 서비스를 받는 시스템</a:t>
            </a:r>
            <a:endParaRPr lang="en-US" altLang="ko-KR" sz="1800" b="1" i="0" dirty="0">
              <a:effectLst/>
              <a:latin typeface="+mn-ea"/>
              <a:ea typeface="+mn-ea"/>
            </a:endParaRPr>
          </a:p>
          <a:p>
            <a:pPr marL="2743200" lvl="6" indent="0">
              <a:lnSpc>
                <a:spcPct val="130000"/>
              </a:lnSpc>
              <a:buNone/>
              <a:defRPr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 </a:t>
            </a:r>
            <a:r>
              <a:rPr lang="ko-KR" altLang="en-US" sz="1600" b="1" i="0" dirty="0" err="1">
                <a:effectLst/>
                <a:latin typeface="+mn-ea"/>
                <a:ea typeface="+mn-ea"/>
              </a:rPr>
              <a:t>도착율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, 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서비스율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, 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대기 </a:t>
            </a:r>
            <a:r>
              <a:rPr lang="ko-KR" altLang="en-US" sz="1600" b="1" i="0" dirty="0" err="1">
                <a:effectLst/>
                <a:latin typeface="+mn-ea"/>
                <a:ea typeface="+mn-ea"/>
              </a:rPr>
              <a:t>시간등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 모델링</a:t>
            </a:r>
            <a:r>
              <a:rPr lang="en-US" altLang="ko-KR" sz="1600" b="1" i="0" dirty="0">
                <a:effectLst/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 작업 처리 효율성과 대기 시간의 변화 분석</a:t>
            </a:r>
            <a:endParaRPr lang="en-US" altLang="ko-KR" sz="1600" b="1" i="0" dirty="0">
              <a:effectLst/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800" b="1" i="0" dirty="0">
                <a:effectLst/>
                <a:latin typeface="+mn-ea"/>
                <a:ea typeface="+mn-ea"/>
              </a:rPr>
              <a:t>시뮬레이션 조작변수</a:t>
            </a:r>
            <a:endParaRPr lang="en-US" altLang="ko-KR" sz="1800" b="1" i="0" dirty="0"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800" b="1" dirty="0">
                <a:latin typeface="+mn-ea"/>
                <a:ea typeface="+mn-ea"/>
              </a:rPr>
              <a:t>차량 배차시간</a:t>
            </a:r>
            <a:r>
              <a:rPr lang="en-US" altLang="ko-KR" sz="1800" b="1" dirty="0">
                <a:latin typeface="+mn-ea"/>
                <a:ea typeface="+mn-ea"/>
              </a:rPr>
              <a:t>: 220</a:t>
            </a:r>
            <a:r>
              <a:rPr lang="ko-KR" altLang="en-US" sz="1800" b="1" dirty="0">
                <a:latin typeface="+mn-ea"/>
                <a:ea typeface="+mn-ea"/>
              </a:rPr>
              <a:t>초</a:t>
            </a:r>
            <a:r>
              <a:rPr lang="en-US" altLang="ko-KR" sz="1800" b="1" dirty="0">
                <a:latin typeface="+mn-ea"/>
                <a:ea typeface="+mn-ea"/>
              </a:rPr>
              <a:t>(</a:t>
            </a:r>
            <a:r>
              <a:rPr lang="ko-KR" altLang="en-US" sz="1800" b="1" dirty="0">
                <a:latin typeface="+mn-ea"/>
                <a:ea typeface="+mn-ea"/>
              </a:rPr>
              <a:t>현재</a:t>
            </a:r>
            <a:r>
              <a:rPr lang="en-US" altLang="ko-KR" sz="1800" b="1" dirty="0">
                <a:latin typeface="+mn-ea"/>
                <a:ea typeface="+mn-ea"/>
              </a:rPr>
              <a:t>), 200</a:t>
            </a:r>
            <a:r>
              <a:rPr lang="ko-KR" altLang="en-US" sz="1800" b="1" dirty="0">
                <a:latin typeface="+mn-ea"/>
                <a:ea typeface="+mn-ea"/>
              </a:rPr>
              <a:t>초</a:t>
            </a:r>
            <a:r>
              <a:rPr lang="en-US" altLang="ko-KR" sz="1800" b="1" dirty="0">
                <a:latin typeface="+mn-ea"/>
                <a:ea typeface="+mn-ea"/>
              </a:rPr>
              <a:t>, 180</a:t>
            </a:r>
            <a:r>
              <a:rPr lang="ko-KR" altLang="en-US" sz="1800" b="1" dirty="0">
                <a:latin typeface="+mn-ea"/>
                <a:ea typeface="+mn-ea"/>
              </a:rPr>
              <a:t>초로 </a:t>
            </a:r>
            <a:r>
              <a:rPr lang="en-US" altLang="ko-KR" sz="1800" b="1" dirty="0">
                <a:latin typeface="+mn-ea"/>
                <a:ea typeface="+mn-ea"/>
              </a:rPr>
              <a:t>3</a:t>
            </a:r>
            <a:r>
              <a:rPr lang="ko-KR" altLang="en-US" sz="1800" b="1" dirty="0">
                <a:latin typeface="+mn-ea"/>
                <a:ea typeface="+mn-ea"/>
              </a:rPr>
              <a:t>회 시행</a:t>
            </a:r>
            <a:endParaRPr lang="en-US" altLang="ko-KR" sz="1800" b="1" dirty="0"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800" b="1" i="0" dirty="0">
                <a:effectLst/>
                <a:latin typeface="+mn-ea"/>
                <a:ea typeface="+mn-ea"/>
              </a:rPr>
              <a:t>인원통제</a:t>
            </a:r>
            <a:r>
              <a:rPr lang="en-US" altLang="ko-KR" sz="1800" b="1" i="0" dirty="0">
                <a:effectLst/>
                <a:latin typeface="+mn-ea"/>
                <a:ea typeface="+mn-ea"/>
              </a:rPr>
              <a:t>: 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시간에 따른 통제</a:t>
            </a:r>
            <a:r>
              <a:rPr lang="en-US" altLang="ko-KR" sz="1800" b="1" i="0" dirty="0">
                <a:effectLst/>
                <a:latin typeface="+mn-ea"/>
                <a:ea typeface="+mn-ea"/>
              </a:rPr>
              <a:t>(6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시 </a:t>
            </a:r>
            <a:r>
              <a:rPr lang="en-US" altLang="ko-KR" sz="1800" b="1" i="0" dirty="0">
                <a:effectLst/>
                <a:latin typeface="+mn-ea"/>
                <a:ea typeface="+mn-ea"/>
              </a:rPr>
              <a:t>30~45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분</a:t>
            </a:r>
            <a:r>
              <a:rPr lang="en-US" altLang="ko-KR" sz="1800" b="1" i="0" dirty="0">
                <a:effectLst/>
                <a:latin typeface="+mn-ea"/>
                <a:ea typeface="+mn-ea"/>
              </a:rPr>
              <a:t>, 6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시 </a:t>
            </a:r>
            <a:r>
              <a:rPr lang="en-US" altLang="ko-KR" sz="1800" b="1" i="0" dirty="0">
                <a:effectLst/>
                <a:latin typeface="+mn-ea"/>
                <a:ea typeface="+mn-ea"/>
              </a:rPr>
              <a:t>~ 7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시</a:t>
            </a:r>
            <a:r>
              <a:rPr lang="en-US" altLang="ko-KR" sz="1800" b="1" i="0" dirty="0">
                <a:effectLst/>
                <a:latin typeface="+mn-ea"/>
                <a:ea typeface="+mn-ea"/>
              </a:rPr>
              <a:t>)</a:t>
            </a:r>
            <a:r>
              <a:rPr lang="en-US" altLang="ko-KR" sz="1800" b="1" dirty="0">
                <a:latin typeface="+mn-ea"/>
                <a:ea typeface="+mn-ea"/>
              </a:rPr>
              <a:t>,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 대기인원에 따</a:t>
            </a:r>
            <a:r>
              <a:rPr lang="ko-KR" altLang="en-US" sz="1800" b="1" dirty="0">
                <a:latin typeface="+mn-ea"/>
                <a:ea typeface="+mn-ea"/>
              </a:rPr>
              <a:t>른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 구간 통제</a:t>
            </a:r>
            <a:endParaRPr lang="en-US" altLang="ko-KR" sz="1800" b="1" i="0" dirty="0"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800" b="1" i="0" dirty="0">
                <a:effectLst/>
                <a:latin typeface="Söhne"/>
              </a:rPr>
              <a:t>시뮬레이션을 통해 </a:t>
            </a:r>
            <a:r>
              <a:rPr lang="ko-KR" altLang="en-US" sz="1800" b="1" i="0" dirty="0">
                <a:solidFill>
                  <a:srgbClr val="C00000"/>
                </a:solidFill>
                <a:effectLst/>
                <a:latin typeface="Söhne"/>
              </a:rPr>
              <a:t>승객 대기시간</a:t>
            </a:r>
            <a:r>
              <a:rPr lang="en-US" altLang="ko-KR" sz="1800" b="1" dirty="0">
                <a:solidFill>
                  <a:srgbClr val="C00000"/>
                </a:solidFill>
                <a:latin typeface="Söhne"/>
              </a:rPr>
              <a:t> </a:t>
            </a:r>
            <a:r>
              <a:rPr lang="en-US" altLang="ko-KR" sz="1800" b="1" dirty="0">
                <a:latin typeface="Söhne"/>
              </a:rPr>
              <a:t>&amp;</a:t>
            </a:r>
            <a:r>
              <a:rPr lang="ko-KR" altLang="en-US" sz="1800" b="1" i="0" dirty="0">
                <a:effectLst/>
                <a:latin typeface="Söhne"/>
              </a:rPr>
              <a:t> </a:t>
            </a:r>
            <a:r>
              <a:rPr lang="ko-KR" altLang="en-US" sz="1800" b="1" i="0" dirty="0">
                <a:solidFill>
                  <a:srgbClr val="C00000"/>
                </a:solidFill>
                <a:effectLst/>
                <a:latin typeface="Söhne"/>
              </a:rPr>
              <a:t>시간별 대기인원 변동</a:t>
            </a:r>
            <a:r>
              <a:rPr lang="ko-KR" altLang="en-US" sz="1800" b="1" i="0" dirty="0">
                <a:effectLst/>
                <a:latin typeface="Söhne"/>
              </a:rPr>
              <a:t>을 모델링</a:t>
            </a:r>
            <a:endParaRPr lang="en-US" altLang="ko-KR" sz="1800" b="1" i="0" dirty="0">
              <a:effectLst/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-US" altLang="ko-KR" dirty="0">
                <a:solidFill>
                  <a:srgbClr val="383838"/>
                </a:solidFill>
                <a:latin typeface="Fira Sans" panose="020B0503050000020004" pitchFamily="34" charset="0"/>
              </a:rPr>
              <a:t>Simulation</a:t>
            </a:r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90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01E202-E0E2-47CA-0C52-E31AA50B83A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Simulation Result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2165A-07F2-2EF0-9684-17F65BA281FC}"/>
              </a:ext>
            </a:extLst>
          </p:cNvPr>
          <p:cNvSpPr txBox="1"/>
          <p:nvPr/>
        </p:nvSpPr>
        <p:spPr>
          <a:xfrm>
            <a:off x="4317315" y="0"/>
            <a:ext cx="7874685" cy="7073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</a:rPr>
              <a:t>배차 시간</a:t>
            </a:r>
            <a:endParaRPr lang="en-US" altLang="ko-KR" b="1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열차간 배차간격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220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(3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분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40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), 200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(3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분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20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), 180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(3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분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 시뮬레이션</a:t>
            </a:r>
            <a:endParaRPr lang="en-US" altLang="ko-KR" sz="14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b="1" i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1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시간 기준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220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초는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16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대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, 200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초는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18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대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, 180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초는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20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대의 열차 도착</a:t>
            </a:r>
            <a:endParaRPr lang="en-US" altLang="ko-KR" sz="14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평균 대기시간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5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43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(9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분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3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)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465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(7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분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45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) 14%, 367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(6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분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7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n-ea"/>
              </a:rPr>
              <a:t>) 32% 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n-ea"/>
              </a:rPr>
              <a:t>개선</a:t>
            </a:r>
            <a:endParaRPr lang="en-US" altLang="ko-KR" sz="14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최대 대기시간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889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(14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분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49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)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767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(12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분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47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) 14%, 585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(5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분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45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) 34% 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개선</a:t>
            </a:r>
            <a:endParaRPr lang="en-US" altLang="ko-KR" sz="14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평균 대기인원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1,280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명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1,084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명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(15%), 847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명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(33%) 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개선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최대 대기인원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2,153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명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1,829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명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(15%), 1,485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명</a:t>
            </a:r>
            <a:r>
              <a:rPr lang="en-US" altLang="ko-KR" sz="1400" b="1" dirty="0">
                <a:solidFill>
                  <a:srgbClr val="212121"/>
                </a:solidFill>
                <a:latin typeface="+mn-ea"/>
              </a:rPr>
              <a:t>(30%) </a:t>
            </a:r>
            <a:r>
              <a:rPr lang="ko-KR" altLang="en-US" sz="1400" b="1" dirty="0">
                <a:solidFill>
                  <a:srgbClr val="212121"/>
                </a:solidFill>
                <a:latin typeface="+mn-ea"/>
              </a:rPr>
              <a:t>개선</a:t>
            </a:r>
            <a:endParaRPr lang="en-US" altLang="ko-KR" sz="1400" b="1" dirty="0">
              <a:solidFill>
                <a:srgbClr val="212121"/>
              </a:solidFill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sz="1200" b="1" i="0" dirty="0">
              <a:solidFill>
                <a:srgbClr val="212121"/>
              </a:solidFill>
              <a:effectLst/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</a:t>
            </a:r>
            <a:r>
              <a:rPr lang="ko-KR" altLang="en-US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배차시간을 평균 </a:t>
            </a:r>
            <a:r>
              <a:rPr lang="en-US" altLang="ko-KR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180</a:t>
            </a:r>
            <a:r>
              <a:rPr lang="ko-KR" altLang="en-US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초</a:t>
            </a:r>
            <a:r>
              <a:rPr lang="en-US" altLang="ko-KR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(3</a:t>
            </a:r>
            <a:r>
              <a:rPr lang="ko-KR" altLang="en-US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분</a:t>
            </a:r>
            <a:r>
              <a:rPr lang="en-US" altLang="ko-KR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으로 조정했을 때</a:t>
            </a:r>
            <a:r>
              <a:rPr lang="en-US" altLang="ko-KR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혼잡도 </a:t>
            </a:r>
            <a:r>
              <a:rPr lang="ko-KR" altLang="en-US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대폭 개선 </a:t>
            </a:r>
            <a:endParaRPr lang="ko-KR" altLang="en-US" b="1" i="0" dirty="0">
              <a:solidFill>
                <a:srgbClr val="C00000"/>
              </a:solidFill>
              <a:effectLst/>
              <a:latin typeface="+mn-ea"/>
            </a:endParaRPr>
          </a:p>
          <a:p>
            <a:pPr algn="l">
              <a:lnSpc>
                <a:spcPct val="120000"/>
              </a:lnSpc>
            </a:pPr>
            <a:endParaRPr lang="ko-KR" altLang="en-US" sz="1400" b="0" i="0" dirty="0">
              <a:solidFill>
                <a:srgbClr val="212121"/>
              </a:solidFill>
              <a:effectLst/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sz="1400" b="1" dirty="0">
              <a:latin typeface="+mn-ea"/>
            </a:endParaRPr>
          </a:p>
          <a:p>
            <a:pPr lvl="1">
              <a:lnSpc>
                <a:spcPct val="120000"/>
              </a:lnSpc>
            </a:pPr>
            <a:endParaRPr lang="ko-KR" altLang="en-US" sz="1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lvl="1">
              <a:lnSpc>
                <a:spcPct val="120000"/>
              </a:lnSpc>
            </a:pPr>
            <a:endParaRPr lang="en-US" altLang="ko-KR" sz="1400" b="1" dirty="0"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b="1" dirty="0">
                <a:latin typeface="+mn-ea"/>
              </a:rPr>
              <a:t>	          </a:t>
            </a:r>
            <a:r>
              <a:rPr lang="ko-KR" altLang="en-US" b="1" dirty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ko-KR" altLang="en-US" sz="2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65FB03-71D3-A53B-682A-93CB2AECF179}"/>
              </a:ext>
            </a:extLst>
          </p:cNvPr>
          <p:cNvSpPr txBox="1"/>
          <p:nvPr/>
        </p:nvSpPr>
        <p:spPr>
          <a:xfrm>
            <a:off x="2659587" y="5909549"/>
            <a:ext cx="1983256" cy="31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대기 승객 수 변화</a:t>
            </a:r>
            <a:r>
              <a:rPr lang="en-US" altLang="ko-KR" sz="1400" b="1" dirty="0">
                <a:latin typeface="+mn-ea"/>
              </a:rPr>
              <a:t>&gt;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3A195-0F98-7793-DA69-9CDD17DAEE17}"/>
              </a:ext>
            </a:extLst>
          </p:cNvPr>
          <p:cNvSpPr txBox="1"/>
          <p:nvPr/>
        </p:nvSpPr>
        <p:spPr>
          <a:xfrm>
            <a:off x="2656274" y="3132273"/>
            <a:ext cx="198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</a:t>
            </a:r>
            <a:r>
              <a:rPr lang="ko-KR" altLang="en-US" sz="1400" b="1" dirty="0"/>
              <a:t>평균 대기시간 변화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8F6E56-0ED4-44A2-0CAB-A277E960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" y="3525120"/>
            <a:ext cx="3552205" cy="2299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823AC67A-8D38-4994-EA75-E471204D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" y="779994"/>
            <a:ext cx="3552205" cy="2267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32890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2165A-07F2-2EF0-9684-17F65BA281FC}"/>
              </a:ext>
            </a:extLst>
          </p:cNvPr>
          <p:cNvSpPr txBox="1"/>
          <p:nvPr/>
        </p:nvSpPr>
        <p:spPr>
          <a:xfrm>
            <a:off x="4682210" y="401185"/>
            <a:ext cx="7343705" cy="7767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통제 방식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+mn-ea"/>
              </a:rPr>
              <a:t>기존 시간기준 통제</a:t>
            </a:r>
            <a:r>
              <a:rPr lang="en-US" altLang="ko-KR" b="1" dirty="0">
                <a:latin typeface="+mn-ea"/>
              </a:rPr>
              <a:t>(rule1)</a:t>
            </a:r>
            <a:r>
              <a:rPr lang="ko-KR" altLang="en-US" b="1" dirty="0">
                <a:latin typeface="+mn-ea"/>
              </a:rPr>
              <a:t>과 인원수 기반 통제</a:t>
            </a:r>
            <a:r>
              <a:rPr lang="en-US" altLang="ko-KR" b="1" dirty="0">
                <a:latin typeface="+mn-ea"/>
              </a:rPr>
              <a:t>(rule2)</a:t>
            </a:r>
            <a:r>
              <a:rPr lang="ko-KR" altLang="en-US" b="1" dirty="0">
                <a:latin typeface="+mn-ea"/>
              </a:rPr>
              <a:t>의 시뮬레이션 결과 비교</a:t>
            </a:r>
            <a:endParaRPr lang="en-US" altLang="ko-KR" b="1" dirty="0"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-Rule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2: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회 최대 수송인원만큼 플랫폼에 배치 </a:t>
            </a:r>
            <a:endParaRPr lang="en-US" altLang="ko-KR" sz="1600" b="1" dirty="0">
              <a:solidFill>
                <a:srgbClr val="212121"/>
              </a:solidFill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	          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시간기준 </a:t>
            </a:r>
            <a:r>
              <a:rPr lang="ko-KR" altLang="en-US" sz="1600" b="1" dirty="0" err="1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통제시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 최대 인원 만큼 탑승 안 하는 경우 발생</a:t>
            </a:r>
            <a:endParaRPr lang="en-US" altLang="ko-KR" sz="16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212121"/>
                </a:solidFill>
                <a:latin typeface="+mn-ea"/>
              </a:rPr>
              <a:t>통제시작 직후 큰 개선</a:t>
            </a:r>
            <a:r>
              <a:rPr lang="en-US" altLang="ko-KR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olidFill>
                  <a:srgbClr val="21212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212121"/>
                </a:solidFill>
                <a:latin typeface="+mn-ea"/>
              </a:rPr>
              <a:t>통제시간 후반 기존과 비슷한 결과 </a:t>
            </a:r>
            <a:endParaRPr lang="en-US" altLang="ko-KR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평균 대기시간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n-ea"/>
              </a:rPr>
              <a:t>: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 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n-ea"/>
              </a:rPr>
              <a:t>543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n-ea"/>
              </a:rPr>
              <a:t>(9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분 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n-ea"/>
              </a:rPr>
              <a:t>3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n-ea"/>
              </a:rPr>
              <a:t>)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에서 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n-ea"/>
              </a:rPr>
              <a:t>451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n-ea"/>
              </a:rPr>
              <a:t>(7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분 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n-ea"/>
              </a:rPr>
              <a:t>31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초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)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i="0" dirty="0">
                <a:solidFill>
                  <a:srgbClr val="212121"/>
                </a:solidFill>
                <a:effectLst/>
                <a:latin typeface="+mn-ea"/>
              </a:rPr>
              <a:t>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16% 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개선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최대 대기시간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: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899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(13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분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31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)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에서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824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(14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분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59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초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)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8% 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개선</a:t>
            </a:r>
            <a:endParaRPr lang="en-US" altLang="ko-KR" sz="16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평균 대기인원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: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1,266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명에서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1,153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명으로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8% 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개선</a:t>
            </a:r>
            <a:endParaRPr lang="en-US" altLang="ko-KR" sz="16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최대 대기인원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: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2,204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명에서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2,054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명으로 </a:t>
            </a:r>
            <a:r>
              <a:rPr lang="en-US" altLang="ko-KR" sz="1600" b="1" dirty="0">
                <a:solidFill>
                  <a:srgbClr val="212121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212121"/>
                </a:solidFill>
                <a:latin typeface="+mn-ea"/>
              </a:rPr>
              <a:t>개선</a:t>
            </a:r>
            <a:endParaRPr lang="en-US" altLang="ko-KR" sz="1600" b="1" dirty="0">
              <a:solidFill>
                <a:srgbClr val="212121"/>
              </a:solidFill>
              <a:latin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b="1" i="0" dirty="0">
              <a:solidFill>
                <a:srgbClr val="212121"/>
              </a:solidFill>
              <a:effectLst/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b="1" i="0" dirty="0">
                <a:solidFill>
                  <a:srgbClr val="212121"/>
                </a:solidFill>
                <a:effectLst/>
                <a:latin typeface="+mn-ea"/>
                <a:sym typeface="Wingdings" panose="05000000000000000000" pitchFamily="2" charset="2"/>
              </a:rPr>
              <a:t></a:t>
            </a:r>
            <a:r>
              <a:rPr lang="ko-KR" altLang="en-US" b="1" i="0" dirty="0">
                <a:solidFill>
                  <a:srgbClr val="212121"/>
                </a:solidFill>
                <a:effectLst/>
                <a:latin typeface="+mn-ea"/>
              </a:rPr>
              <a:t>통제 구간에서 발생하는 일시적인 대기시간 증가를 </a:t>
            </a:r>
            <a:r>
              <a:rPr lang="ko-KR" altLang="en-US" b="1" i="0" dirty="0">
                <a:solidFill>
                  <a:srgbClr val="C00000"/>
                </a:solidFill>
                <a:effectLst/>
                <a:latin typeface="+mn-ea"/>
              </a:rPr>
              <a:t>소폭 개선</a:t>
            </a:r>
            <a:endParaRPr lang="ko-KR" altLang="en-US" sz="1600" b="0" i="0" dirty="0">
              <a:solidFill>
                <a:srgbClr val="212121"/>
              </a:solidFill>
              <a:effectLst/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sz="1600" b="1" dirty="0">
              <a:latin typeface="+mn-ea"/>
            </a:endParaRPr>
          </a:p>
          <a:p>
            <a:pPr lvl="1">
              <a:lnSpc>
                <a:spcPct val="120000"/>
              </a:lnSpc>
            </a:pPr>
            <a:endParaRPr lang="ko-KR" altLang="en-US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lvl="1">
              <a:lnSpc>
                <a:spcPct val="120000"/>
              </a:lnSpc>
            </a:pPr>
            <a:endParaRPr lang="en-US" altLang="ko-KR" sz="1600" b="1" dirty="0"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sz="2000" b="1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sz="2000" b="1" dirty="0">
                <a:latin typeface="+mn-ea"/>
              </a:rPr>
              <a:t>	          </a:t>
            </a:r>
            <a:r>
              <a:rPr lang="ko-KR" altLang="en-US" sz="2000" b="1" dirty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AF9C7-E3C7-8A6C-F883-6B60D05785E6}"/>
              </a:ext>
            </a:extLst>
          </p:cNvPr>
          <p:cNvSpPr txBox="1"/>
          <p:nvPr/>
        </p:nvSpPr>
        <p:spPr>
          <a:xfrm>
            <a:off x="2842956" y="3093298"/>
            <a:ext cx="198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</a:t>
            </a:r>
            <a:r>
              <a:rPr lang="ko-KR" altLang="en-US" sz="1400" b="1" dirty="0"/>
              <a:t>평균 대기시간 변화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65FB03-71D3-A53B-682A-93CB2AECF179}"/>
              </a:ext>
            </a:extLst>
          </p:cNvPr>
          <p:cNvSpPr txBox="1"/>
          <p:nvPr/>
        </p:nvSpPr>
        <p:spPr>
          <a:xfrm>
            <a:off x="2812475" y="5885171"/>
            <a:ext cx="198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대기 승객 수 변화</a:t>
            </a:r>
            <a:r>
              <a:rPr lang="en-US" altLang="ko-KR" sz="1400" b="1" dirty="0">
                <a:latin typeface="+mn-ea"/>
              </a:rPr>
              <a:t>&gt;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CCF975E-A1EC-4C10-24D6-374FFA30867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Simulation Result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A6E5D8-8551-2AEF-50C1-A0C74BBBA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1" y="3445423"/>
            <a:ext cx="3912113" cy="2441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2628A77-0E97-6DED-9044-975D691CC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867747"/>
            <a:ext cx="3912113" cy="2183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2885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DF154E-6A28-A4CE-D82A-6AF6AF99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CCF975E-A1EC-4C10-24D6-374FFA308673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AnyLogic Result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0784E1-FBDE-8242-37ED-CD9401B7D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623"/>
            <a:ext cx="12192000" cy="54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2901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56268"/>
            <a:ext cx="10823713" cy="5019169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김포 골드라인의 플랫폼 내 혼잡도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 개선 위해 승객 대기시간 데이터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 SPC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에 적용</a:t>
            </a:r>
            <a:endParaRPr lang="en-US" altLang="ko-KR" sz="20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20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SPC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의 결과 차량 배차시간과 통제 방식에 문제가 있음 확인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이를 개선할 수 있는 방법 제시</a:t>
            </a:r>
            <a:endParaRPr lang="en-US" altLang="ko-KR" sz="20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20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본 연구에서는 도출된 결과를 시뮬레이션을 통해 검증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배차 시간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분 조정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10~30% 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개선된 결과 획득</a:t>
            </a:r>
            <a:endParaRPr lang="en-US" altLang="ko-KR" sz="2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Project Result</a:t>
            </a:r>
          </a:p>
        </p:txBody>
      </p:sp>
    </p:spTree>
    <p:extLst>
      <p:ext uri="{BB962C8B-B14F-4D97-AF65-F5344CB8AC3E}">
        <p14:creationId xmlns:p14="http://schemas.microsoft.com/office/powerpoint/2010/main" val="22782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Limitation &amp; Further Study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D41052-C737-49BF-BF37-A5A446AF8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26987"/>
            <a:ext cx="11353801" cy="5019169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b="1" i="0" dirty="0">
                <a:effectLst/>
                <a:latin typeface="+mn-ea"/>
                <a:ea typeface="+mn-ea"/>
              </a:rPr>
              <a:t>데이터 수집의 한계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r>
              <a:rPr lang="en-US" altLang="ko-KR" sz="1800" b="1" i="0" dirty="0">
                <a:effectLst/>
                <a:latin typeface="+mn-ea"/>
                <a:ea typeface="+mn-ea"/>
              </a:rPr>
              <a:t>2</a:t>
            </a:r>
            <a:r>
              <a:rPr lang="ko-KR" altLang="en-US" sz="1800" b="1" i="0" dirty="0">
                <a:effectLst/>
                <a:latin typeface="+mn-ea"/>
                <a:ea typeface="+mn-ea"/>
              </a:rPr>
              <a:t>명의 작업자가 전체 현장의 데이터를 수집하는데 한계가 존재함</a:t>
            </a:r>
            <a:endParaRPr lang="en-US" altLang="ko-KR" sz="1800" b="1" dirty="0"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1800" b="1" i="0" dirty="0">
                <a:effectLst/>
                <a:latin typeface="+mn-ea"/>
                <a:ea typeface="+mn-ea"/>
              </a:rPr>
              <a:t>		   </a:t>
            </a:r>
            <a:r>
              <a:rPr lang="en-US" altLang="ko-KR" sz="1600" b="1" i="0" dirty="0">
                <a:effectLst/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i="0" dirty="0">
                <a:effectLst/>
                <a:latin typeface="+mn-ea"/>
                <a:ea typeface="+mn-ea"/>
                <a:sym typeface="Wingdings" panose="05000000000000000000" pitchFamily="2" charset="2"/>
              </a:rPr>
              <a:t>승객을 놓쳐서 발생하는 이상치</a:t>
            </a:r>
            <a:r>
              <a:rPr lang="en-US" altLang="ko-KR" sz="1600" b="1" i="0" dirty="0">
                <a:effectLst/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600" b="1" i="0" dirty="0" err="1">
                <a:effectLst/>
                <a:latin typeface="+mn-ea"/>
                <a:ea typeface="+mn-ea"/>
                <a:sym typeface="Wingdings" panose="05000000000000000000" pitchFamily="2" charset="2"/>
              </a:rPr>
              <a:t>결측치</a:t>
            </a:r>
            <a:r>
              <a:rPr lang="ko-KR" altLang="en-US" sz="1600" b="1" i="0" dirty="0">
                <a:effectLst/>
                <a:latin typeface="+mn-ea"/>
                <a:ea typeface="+mn-ea"/>
                <a:sym typeface="Wingdings" panose="05000000000000000000" pitchFamily="2" charset="2"/>
              </a:rPr>
              <a:t> 존재</a:t>
            </a:r>
            <a:endParaRPr lang="en-US" altLang="ko-KR" sz="1600" b="1" i="0" dirty="0">
              <a:effectLst/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1600" b="1" i="0" dirty="0">
                <a:effectLst/>
                <a:latin typeface="+mn-ea"/>
                <a:ea typeface="+mn-ea"/>
              </a:rPr>
              <a:t>		   </a:t>
            </a:r>
            <a:r>
              <a:rPr lang="en-US" altLang="ko-KR" sz="1600" b="1" dirty="0"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개선 위해 향후 데이터 수집 시 세밀한 가정 확립 후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, 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적정 인원 포함 세부 계획 수립 필요</a:t>
            </a:r>
            <a:endParaRPr lang="en-US" altLang="ko-KR" sz="1600" b="1" i="0" dirty="0">
              <a:effectLst/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800" b="1" dirty="0">
                <a:latin typeface="+mn-ea"/>
                <a:ea typeface="+mn-ea"/>
              </a:rPr>
              <a:t>데이터 부족의 한계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r>
              <a:rPr lang="ko-KR" altLang="en-US" sz="1600" b="1" dirty="0">
                <a:latin typeface="+mn-ea"/>
                <a:ea typeface="+mn-ea"/>
              </a:rPr>
              <a:t>변동하는 승강장 상황 열차 탑승인원 상정 위해 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동적 수용인원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(Dynamic Capacity)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 설정 필요 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		    	     </a:t>
            </a:r>
            <a:r>
              <a:rPr lang="en-US" altLang="ko-KR" sz="1600" b="1" i="0" dirty="0">
                <a:effectLst/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latin typeface="+mn-ea"/>
                <a:ea typeface="+mn-ea"/>
              </a:rPr>
              <a:t>설정 위한 데이터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각 시점 별 열차 내 승객 데이터 등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)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 부족으로 임의의 수용인원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(350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명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)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 설정 </a:t>
            </a:r>
            <a:endParaRPr lang="en-US" altLang="ko-KR" sz="1600" b="1" dirty="0"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1600" b="1" i="0" dirty="0">
                <a:effectLst/>
                <a:latin typeface="+mn-ea"/>
                <a:ea typeface="+mn-ea"/>
              </a:rPr>
              <a:t>                               </a:t>
            </a:r>
            <a:r>
              <a:rPr lang="en-US" altLang="ko-KR" sz="1600" b="1" dirty="0"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ko-KR" altLang="en-US" sz="1600" b="1" i="0" dirty="0">
                <a:effectLst/>
                <a:latin typeface="+mn-ea"/>
                <a:ea typeface="+mn-ea"/>
                <a:sym typeface="Wingdings" panose="05000000000000000000" pitchFamily="2" charset="2"/>
              </a:rPr>
              <a:t>개선 위해 향후 데이터 확보하여 동적 수용인원 설정 필요</a:t>
            </a:r>
            <a:endParaRPr lang="en-US" altLang="ko-KR" sz="1200" b="1" i="0" dirty="0">
              <a:effectLst/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800" b="1" dirty="0">
                <a:latin typeface="+mn-ea"/>
                <a:ea typeface="+mn-ea"/>
              </a:rPr>
              <a:t>분포 가정의 한계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r>
              <a:rPr lang="ko-KR" altLang="en-US" sz="1800" b="1" dirty="0">
                <a:latin typeface="+mn-ea"/>
                <a:ea typeface="+mn-ea"/>
              </a:rPr>
              <a:t>시뮬레이션시 초기에는 지수분포를 가정하여 접근</a:t>
            </a:r>
            <a:endParaRPr lang="en-US" altLang="ko-KR" sz="1800" b="1" dirty="0"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1600" b="1" dirty="0">
                <a:latin typeface="+mn-ea"/>
                <a:ea typeface="+mn-ea"/>
              </a:rPr>
              <a:t>                               </a:t>
            </a:r>
            <a:r>
              <a:rPr lang="en-US" altLang="ko-KR" sz="1600" b="1" dirty="0"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혼잡 시간대 피크 시간대 존재</a:t>
            </a:r>
            <a:r>
              <a:rPr lang="en-US" altLang="ko-KR" sz="1600" b="1" dirty="0"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latin typeface="+mn-ea"/>
                <a:ea typeface="+mn-ea"/>
              </a:rPr>
              <a:t> 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지수분포만으로 모델링 하는 데에는 한계 존재</a:t>
            </a:r>
            <a:endParaRPr lang="en-US" altLang="ko-KR" sz="1600" b="1" i="0" dirty="0">
              <a:effectLst/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1600" b="1" i="0" dirty="0">
                <a:effectLst/>
                <a:latin typeface="+mn-ea"/>
                <a:ea typeface="+mn-ea"/>
              </a:rPr>
              <a:t>                               </a:t>
            </a:r>
            <a:r>
              <a:rPr lang="en-US" altLang="ko-KR" sz="1600" b="1" i="0" dirty="0">
                <a:effectLst/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이를 고려하여 중간에 피크지점이 있는 다른 분포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(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감마분포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, </a:t>
            </a:r>
            <a:r>
              <a:rPr lang="ko-KR" altLang="en-US" sz="1600" b="1" i="0" dirty="0" err="1">
                <a:effectLst/>
                <a:latin typeface="+mn-ea"/>
                <a:ea typeface="+mn-ea"/>
              </a:rPr>
              <a:t>얼랑분포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 등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)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의 사용을 검토 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			       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였으나 적합한 분포 적용 못하여 시뮬레이션시 실제 수집 데이터를 그대로 활용</a:t>
            </a:r>
            <a:endParaRPr lang="en-US" altLang="ko-KR" sz="1600" b="1" i="0" dirty="0">
              <a:effectLst/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1600" b="1" dirty="0">
                <a:latin typeface="+mn-ea"/>
                <a:ea typeface="+mn-ea"/>
              </a:rPr>
              <a:t>	 	     </a:t>
            </a:r>
            <a:r>
              <a:rPr lang="en-US" altLang="ko-KR" sz="1600" b="1" dirty="0"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ko-KR" altLang="en-US" sz="1600" b="1" dirty="0">
                <a:latin typeface="+mn-ea"/>
                <a:ea typeface="+mn-ea"/>
                <a:sym typeface="Wingdings" panose="05000000000000000000" pitchFamily="2" charset="2"/>
              </a:rPr>
              <a:t>정확한 예측</a:t>
            </a:r>
            <a:r>
              <a:rPr lang="en-US" altLang="ko-KR" sz="1600" b="1" dirty="0"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latin typeface="+mn-ea"/>
                <a:ea typeface="+mn-ea"/>
                <a:sym typeface="Wingdings" panose="05000000000000000000" pitchFamily="2" charset="2"/>
              </a:rPr>
              <a:t>신뢰성 향상을 위해 향후 알맞은 분포 가정 필요</a:t>
            </a:r>
            <a:r>
              <a:rPr lang="ko-KR" altLang="en-US" sz="1600" b="1" i="0" dirty="0">
                <a:effectLst/>
                <a:latin typeface="+mn-ea"/>
                <a:ea typeface="+mn-ea"/>
                <a:sym typeface="Wingdings" panose="05000000000000000000" pitchFamily="2" charset="2"/>
              </a:rPr>
              <a:t> </a:t>
            </a:r>
            <a:endParaRPr lang="en-US" altLang="ko-KR" sz="1900" b="1" i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021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Appendix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F59B7B8-E720-EF22-A6F0-EE2703BEE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97" y="757990"/>
            <a:ext cx="12143194" cy="5418974"/>
          </a:xfrm>
        </p:spPr>
      </p:pic>
    </p:spTree>
    <p:extLst>
      <p:ext uri="{BB962C8B-B14F-4D97-AF65-F5344CB8AC3E}">
        <p14:creationId xmlns:p14="http://schemas.microsoft.com/office/powerpoint/2010/main" val="192844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126987"/>
            <a:ext cx="10823713" cy="501916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buNone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ea typeface="+mn-ea"/>
              </a:rPr>
              <a:t>서울특별시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</a:rPr>
              <a:t>, 2018, “</a:t>
            </a:r>
            <a:r>
              <a:rPr lang="ko-KR" altLang="en-US" sz="1800" b="1" dirty="0">
                <a:solidFill>
                  <a:srgbClr val="000000"/>
                </a:solidFill>
                <a:latin typeface="+mn-ea"/>
                <a:ea typeface="+mn-ea"/>
              </a:rPr>
              <a:t>한눈에 보는 서울시민 대중교통 이용실태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</a:rPr>
              <a:t>”, retrieved from https://media 	hub.seoul.go.kr/archives/105563 	0?tr_code=</a:t>
            </a:r>
            <a:r>
              <a:rPr lang="en-US" altLang="ko-KR" sz="1800" b="1" dirty="0" err="1">
                <a:solidFill>
                  <a:srgbClr val="000000"/>
                </a:solidFill>
                <a:latin typeface="+mn-ea"/>
                <a:ea typeface="+mn-ea"/>
              </a:rPr>
              <a:t>m_snews</a:t>
            </a:r>
            <a:endParaRPr lang="en-US" altLang="ko-KR" sz="18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indent="0" algn="just">
              <a:lnSpc>
                <a:spcPct val="130000"/>
              </a:lnSpc>
              <a:buNone/>
              <a:defRPr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신성일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2011, “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대중교통카드를 활용한 도시철도 혼잡도 지표개발연구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”, retrieved from 	https://www.si.re.kr/node/24771</a:t>
            </a:r>
          </a:p>
          <a:p>
            <a:pPr marL="0" indent="0" algn="just">
              <a:lnSpc>
                <a:spcPct val="130000"/>
              </a:lnSpc>
              <a:buNone/>
              <a:defRPr/>
            </a:pPr>
            <a:r>
              <a:rPr lang="ko-KR" altLang="en-US" sz="1800" b="1" dirty="0" err="1">
                <a:solidFill>
                  <a:srgbClr val="000000"/>
                </a:solidFill>
                <a:latin typeface="+mn-ea"/>
                <a:ea typeface="+mn-ea"/>
              </a:rPr>
              <a:t>이호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+mn-ea"/>
                <a:ea typeface="+mn-ea"/>
              </a:rPr>
              <a:t>최진경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</a:rPr>
              <a:t>, 2015, “</a:t>
            </a:r>
            <a:r>
              <a:rPr lang="ko-KR" altLang="en-US" sz="1800" b="1" dirty="0">
                <a:solidFill>
                  <a:srgbClr val="000000"/>
                </a:solidFill>
                <a:latin typeface="+mn-ea"/>
                <a:ea typeface="+mn-ea"/>
              </a:rPr>
              <a:t>대중교통카드 자료를 활용한 도시철도 승강장 혼잡도 추정 알고리즘 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</a:rPr>
              <a:t>	</a:t>
            </a:r>
            <a:r>
              <a:rPr lang="ko-KR" altLang="en-US" sz="1800" b="1" dirty="0">
                <a:solidFill>
                  <a:srgbClr val="000000"/>
                </a:solidFill>
                <a:latin typeface="+mn-ea"/>
                <a:ea typeface="+mn-ea"/>
              </a:rPr>
              <a:t>개발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</a:rPr>
              <a:t>”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sz="1800" b="1" i="1" dirty="0">
                <a:solidFill>
                  <a:srgbClr val="000000"/>
                </a:solidFill>
                <a:latin typeface="+mn-ea"/>
                <a:ea typeface="+mn-ea"/>
              </a:rPr>
              <a:t>한국철도학회</a:t>
            </a:r>
            <a:r>
              <a:rPr lang="en-US" altLang="ko-KR" sz="1800" b="1" i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</a:rPr>
              <a:t>vol.18, pp. 270-277</a:t>
            </a:r>
          </a:p>
          <a:p>
            <a:pPr marL="0" indent="0" algn="just">
              <a:lnSpc>
                <a:spcPct val="130000"/>
              </a:lnSpc>
              <a:buNone/>
              <a:defRPr/>
            </a:pPr>
            <a:r>
              <a:rPr lang="en-US" altLang="ko-KR" sz="1800" b="1" dirty="0">
                <a:solidFill>
                  <a:srgbClr val="000000"/>
                </a:solidFill>
                <a:effectLst/>
                <a:latin typeface="+mn-ea"/>
                <a:ea typeface="+mn-ea"/>
              </a:rPr>
              <a:t>Yin, JT., Yang, LX, et al., 2017, “Dynamic passenger demand oriented metro train scheduling 	with energy-efficiency and	waiting time minimization: Mixed-integer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linearprogra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+mn-ea"/>
                <a:ea typeface="+mn-ea"/>
              </a:rPr>
              <a:t> 	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mming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+mn-ea"/>
                <a:ea typeface="+mn-ea"/>
              </a:rPr>
              <a:t> approaches”, </a:t>
            </a:r>
            <a:r>
              <a:rPr lang="en-US" altLang="ko-KR" sz="1800" b="1" i="1" dirty="0">
                <a:solidFill>
                  <a:srgbClr val="000000"/>
                </a:solidFill>
                <a:effectLst/>
                <a:latin typeface="+mn-ea"/>
                <a:ea typeface="+mn-ea"/>
              </a:rPr>
              <a:t>Transportation Research Part B: Methodological,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+mn-ea"/>
                <a:ea typeface="+mn-ea"/>
              </a:rPr>
              <a:t>Vol.97,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doi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+mn-ea"/>
                <a:ea typeface="+mn-ea"/>
              </a:rPr>
              <a:t>: 	10.1016/j.trb.2017.01.001</a:t>
            </a:r>
            <a:endParaRPr lang="en-US" altLang="ko-KR" sz="1800" b="1" i="1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4436485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8076" y="3717358"/>
                <a:ext cx="10975848" cy="2418778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ko-KR" altLang="en-US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김포 골드라인</a:t>
                </a:r>
                <a:endParaRPr lang="en-US" altLang="ko-KR" sz="1800" b="1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lvl="2">
                  <a:defRPr/>
                </a:pPr>
                <a:r>
                  <a:rPr lang="en-US" altLang="ko-KR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2019</a:t>
                </a: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년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9</a:t>
                </a: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월 개통된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“</a:t>
                </a:r>
                <a:r>
                  <a:rPr lang="ko-KR" altLang="en-US" b="1" dirty="0" err="1">
                    <a:solidFill>
                      <a:srgbClr val="000000"/>
                    </a:solidFill>
                    <a:latin typeface="+mn-ea"/>
                    <a:ea typeface="+mn-ea"/>
                  </a:rPr>
                  <a:t>양촌역</a:t>
                </a:r>
                <a:r>
                  <a:rPr lang="en-US" altLang="ko-KR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”</a:t>
                </a: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에서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“</a:t>
                </a: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김포공항역</a:t>
                </a:r>
                <a:r>
                  <a:rPr lang="en-US" altLang="ko-KR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”</a:t>
                </a: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까지 운행하는 철도노선</a:t>
                </a:r>
                <a:endParaRPr lang="en-US" altLang="ko-KR" b="1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lvl="2">
                  <a:defRPr/>
                </a:pP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김포시 전체인구가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50</a:t>
                </a: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만명이지만 철도노선은 골드라인이 유일</a:t>
                </a:r>
                <a:endParaRPr lang="en-US" altLang="ko-KR" b="1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lvl="2">
                  <a:defRPr/>
                </a:pPr>
                <a:r>
                  <a:rPr lang="ko-KR" altLang="en-US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지옥철로 불리는 </a:t>
                </a:r>
                <a:r>
                  <a:rPr lang="en-US" altLang="ko-KR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9</a:t>
                </a:r>
                <a:r>
                  <a:rPr lang="ko-KR" altLang="en-US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호선이 출퇴근시 </a:t>
                </a:r>
                <a:r>
                  <a:rPr lang="en-US" altLang="ko-KR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𝐦</m:t>
                        </m:r>
                      </m:e>
                      <m:sup>
                        <m:r>
                          <a:rPr lang="en-US" altLang="ko-KR" b="1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당 </a:t>
                </a:r>
                <a:r>
                  <a:rPr lang="en-US" altLang="ko-KR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4~5</a:t>
                </a:r>
                <a:r>
                  <a:rPr lang="ko-KR" altLang="en-US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명</a:t>
                </a:r>
                <a:r>
                  <a:rPr lang="en-US" altLang="ko-KR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, </a:t>
                </a:r>
                <a:r>
                  <a:rPr lang="ko-KR" altLang="en-US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골드라인은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7~9</a:t>
                </a: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명 매우 혼잡</a:t>
                </a:r>
                <a:endParaRPr lang="en-US" altLang="ko-KR" b="1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ko-KR" altLang="en-US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김포 골드라인은 개통 이후 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3</a:t>
                </a:r>
                <a:r>
                  <a:rPr lang="ko-KR" altLang="en-US" sz="1800" b="1" dirty="0" err="1">
                    <a:solidFill>
                      <a:srgbClr val="000000"/>
                    </a:solidFill>
                    <a:latin typeface="+mn-ea"/>
                    <a:ea typeface="+mn-ea"/>
                  </a:rPr>
                  <a:t>년동안</a:t>
                </a:r>
                <a:r>
                  <a:rPr lang="ko-KR" altLang="en-US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151</a:t>
                </a:r>
                <a:r>
                  <a:rPr lang="ko-KR" altLang="en-US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건의 안전사고 발생</a:t>
                </a:r>
                <a:endParaRPr lang="en-US" altLang="ko-KR" sz="1800" b="1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ko-KR" altLang="en-US" sz="18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이중 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40%</a:t>
                </a:r>
                <a:r>
                  <a:rPr lang="ko-KR" altLang="en-US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는 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“</a:t>
                </a:r>
                <a:r>
                  <a:rPr lang="ko-KR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기절</a:t>
                </a:r>
                <a:r>
                  <a:rPr lang="en-US" altLang="ko-KR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부상</a:t>
                </a:r>
                <a:r>
                  <a:rPr lang="en-US" altLang="ko-KR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어지럼증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＂</a:t>
                </a:r>
                <a:r>
                  <a:rPr lang="ko-KR" altLang="en-US" sz="18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등 혼잡도로 인해 발생하는 문제</a:t>
                </a:r>
                <a:endParaRPr lang="en-US" altLang="ko-KR" sz="1800" b="1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ko-KR" altLang="en-US" sz="18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출퇴근 시간에는 </a:t>
                </a:r>
                <a:r>
                  <a:rPr lang="en-US" altLang="ko-KR" sz="18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2~3</a:t>
                </a:r>
                <a:r>
                  <a:rPr lang="ko-KR" altLang="en-US" sz="18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회 이상 지하철을 못 탈 정도로 혼잡</a:t>
                </a:r>
                <a:endParaRPr lang="en" altLang="ko-Kore-KR" sz="18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" altLang="ko-Kore-KR" sz="20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076" y="3717358"/>
                <a:ext cx="10975848" cy="2418778"/>
              </a:xfrm>
              <a:blipFill>
                <a:blip r:embed="rId3"/>
                <a:stretch>
                  <a:fillRect l="-389" t="-2771" b="-30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63F7B-0D45-4658-8451-2050E465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5" y="721864"/>
            <a:ext cx="4873375" cy="289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CFC200F-C58C-CC00-31B1-619B47780675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-US" altLang="ko-Kore-KR">
                <a:solidFill>
                  <a:srgbClr val="383838"/>
                </a:solidFill>
                <a:latin typeface="Fira Sans" panose="020B0503050000020004" pitchFamily="34" charset="0"/>
              </a:rPr>
              <a:t>Background</a:t>
            </a:r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942D7E-2E31-8A70-8BD3-B29D852F1A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00" t="14277" r="33100" b="35600"/>
          <a:stretch/>
        </p:blipFill>
        <p:spPr>
          <a:xfrm>
            <a:off x="6229565" y="721864"/>
            <a:ext cx="5432348" cy="289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5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2752" y="75665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ea typeface="+mn-ea"/>
              </a:rPr>
              <a:t>김포 골드라인 김포공항역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혼잡문제가 발생하는 이유</a:t>
            </a:r>
            <a:endParaRPr lang="en-US" altLang="ko-KR" sz="18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김포공항역은 골드라인 유일의 환승역</a:t>
            </a:r>
            <a:endParaRPr lang="en-US" altLang="ko-KR" sz="16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457200" lvl="1" indent="0">
              <a:lnSpc>
                <a:spcPct val="130000"/>
              </a:lnSpc>
              <a:buNone/>
              <a:defRPr/>
            </a:pPr>
            <a:r>
              <a:rPr lang="en-US" altLang="ko-Kore-KR" sz="1600" b="1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en-US" altLang="ko-Kore-KR" sz="1600" b="1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en-US" altLang="ko-Kore-KR" sz="1600" b="1" dirty="0">
                <a:solidFill>
                  <a:srgbClr val="000000"/>
                </a:solidFill>
                <a:latin typeface="+mn-ea"/>
                <a:ea typeface="+mn-ea"/>
              </a:rPr>
              <a:t>9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호선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, 5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호선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공항철도이 모두 지나는 </a:t>
            </a:r>
            <a:r>
              <a:rPr lang="ko-KR" altLang="en-US" sz="1600" b="1" dirty="0" err="1">
                <a:solidFill>
                  <a:srgbClr val="000000"/>
                </a:solidFill>
                <a:latin typeface="+mn-ea"/>
                <a:ea typeface="+mn-ea"/>
              </a:rPr>
              <a:t>환승구조</a:t>
            </a:r>
            <a:endParaRPr lang="en-US" altLang="ko-KR" sz="16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단방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형 승강장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구조</a:t>
            </a:r>
            <a:endParaRPr lang="en-US" altLang="ko-KR" sz="16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en" altLang="ko-Kore-KR" sz="16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량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편성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(1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편성 당 정원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172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명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) &amp; 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수용인원이 적은 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경전철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배치</a:t>
            </a:r>
            <a:endParaRPr lang="en-US" altLang="ko-KR" sz="16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1" indent="0">
              <a:lnSpc>
                <a:spcPct val="130000"/>
              </a:lnSpc>
              <a:buNone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수요예측 실패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lvl="1">
              <a:lnSpc>
                <a:spcPct val="130000"/>
              </a:lnSpc>
              <a:defRPr/>
            </a:pPr>
            <a:endParaRPr lang="en-US" altLang="ko-KR" sz="1600" b="1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83497-93CB-3274-FF20-4976C2DC29EF}"/>
              </a:ext>
            </a:extLst>
          </p:cNvPr>
          <p:cNvSpPr txBox="1"/>
          <p:nvPr/>
        </p:nvSpPr>
        <p:spPr>
          <a:xfrm>
            <a:off x="9135197" y="5905567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https://gimpogoldline.com/?page_id=668</a:t>
            </a:r>
          </a:p>
        </p:txBody>
      </p:sp>
      <p:pic>
        <p:nvPicPr>
          <p:cNvPr id="2050" name="Picture 2" descr="生生환승] 4개 노선이 만나 거대한 역이 된 '김포공항역'① &lt; 매거진R &lt; 종합 &lt; 기사본문 - 철도경제신문">
            <a:extLst>
              <a:ext uri="{FF2B5EF4-FFF2-40B4-BE49-F238E27FC236}">
                <a16:creationId xmlns:a16="http://schemas.microsoft.com/office/drawing/2014/main" id="{C099B545-2B73-28B4-EFC6-CD263C69B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7" y="3447904"/>
            <a:ext cx="5115376" cy="24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5BD0EBC-96EE-847C-7D19-F54F70DB17F1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Introduction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DF925D-261D-EE0B-0C4D-A64389D7F0F3}"/>
              </a:ext>
            </a:extLst>
          </p:cNvPr>
          <p:cNvGrpSpPr/>
          <p:nvPr/>
        </p:nvGrpSpPr>
        <p:grpSpPr>
          <a:xfrm>
            <a:off x="6437154" y="3468450"/>
            <a:ext cx="5385631" cy="2439187"/>
            <a:chOff x="575353" y="3468450"/>
            <a:chExt cx="5385631" cy="24391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A796DB-EAB4-2CA7-6F10-B1B2CECB8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50" t="11231" r="20875" b="58025"/>
            <a:stretch/>
          </p:blipFill>
          <p:spPr>
            <a:xfrm>
              <a:off x="575353" y="3468450"/>
              <a:ext cx="5385631" cy="243918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39D337-077B-31A9-907E-B57F268C4B4F}"/>
                </a:ext>
              </a:extLst>
            </p:cNvPr>
            <p:cNvSpPr/>
            <p:nvPr/>
          </p:nvSpPr>
          <p:spPr>
            <a:xfrm>
              <a:off x="682752" y="4068562"/>
              <a:ext cx="5257685" cy="8938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23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3029E4-048A-A2FC-636A-B8BBFDC9C231}"/>
              </a:ext>
            </a:extLst>
          </p:cNvPr>
          <p:cNvGrpSpPr/>
          <p:nvPr/>
        </p:nvGrpSpPr>
        <p:grpSpPr>
          <a:xfrm>
            <a:off x="371171" y="1470690"/>
            <a:ext cx="5737529" cy="1600099"/>
            <a:chOff x="358471" y="2118390"/>
            <a:chExt cx="5737529" cy="160009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F7A1A7E-3973-7687-2B34-C306DC31B8B2}"/>
                </a:ext>
              </a:extLst>
            </p:cNvPr>
            <p:cNvGrpSpPr/>
            <p:nvPr/>
          </p:nvGrpSpPr>
          <p:grpSpPr>
            <a:xfrm>
              <a:off x="358471" y="2118390"/>
              <a:ext cx="5737529" cy="1600099"/>
              <a:chOff x="358471" y="4499881"/>
              <a:chExt cx="5737529" cy="160009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DF8DEC7-4E91-6B49-E022-0E4202C34CD9}"/>
                  </a:ext>
                </a:extLst>
              </p:cNvPr>
              <p:cNvSpPr/>
              <p:nvPr/>
            </p:nvSpPr>
            <p:spPr>
              <a:xfrm>
                <a:off x="358471" y="4499881"/>
                <a:ext cx="5708074" cy="121620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3C91BE-F35D-FC52-D8D7-EADF328196A0}"/>
                  </a:ext>
                </a:extLst>
              </p:cNvPr>
              <p:cNvSpPr txBox="1"/>
              <p:nvPr/>
            </p:nvSpPr>
            <p:spPr>
              <a:xfrm>
                <a:off x="387927" y="5719298"/>
                <a:ext cx="5708073" cy="380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2023</a:t>
                </a:r>
                <a:r>
                  <a:rPr lang="ko-KR" altLang="en-US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년 </a:t>
                </a:r>
                <a:r>
                  <a:rPr lang="en-US" altLang="ko-KR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1</a:t>
                </a:r>
                <a:r>
                  <a:rPr lang="ko-KR" altLang="en-US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월 </a:t>
                </a:r>
                <a:r>
                  <a:rPr lang="en-US" altLang="ko-KR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2</a:t>
                </a:r>
                <a:r>
                  <a:rPr lang="ko-KR" altLang="en-US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일 시내버스 </a:t>
                </a:r>
                <a:r>
                  <a:rPr lang="en-US" altLang="ko-KR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70</a:t>
                </a:r>
                <a:r>
                  <a:rPr lang="ko-KR" altLang="en-US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번 노선 신설</a:t>
                </a:r>
                <a:endParaRPr lang="ko-KR" altLang="en-US" sz="1400" dirty="0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D5AC3FF-48EE-C756-284B-A16310ED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516" y="2203781"/>
              <a:ext cx="5448280" cy="1038196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5F4A6C-6855-9A86-2699-069B994B6744}"/>
              </a:ext>
            </a:extLst>
          </p:cNvPr>
          <p:cNvGrpSpPr/>
          <p:nvPr/>
        </p:nvGrpSpPr>
        <p:grpSpPr>
          <a:xfrm>
            <a:off x="6218935" y="1521425"/>
            <a:ext cx="5876080" cy="1626411"/>
            <a:chOff x="6218935" y="2143725"/>
            <a:chExt cx="5876080" cy="16264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8D3DAFF-46A2-D664-7497-C8552B183ADD}"/>
                </a:ext>
              </a:extLst>
            </p:cNvPr>
            <p:cNvGrpSpPr/>
            <p:nvPr/>
          </p:nvGrpSpPr>
          <p:grpSpPr>
            <a:xfrm>
              <a:off x="6218935" y="2143725"/>
              <a:ext cx="5876080" cy="1626411"/>
              <a:chOff x="6232790" y="1631096"/>
              <a:chExt cx="5876080" cy="162641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529C8DA-3ADD-2C83-9632-21BF2640BA08}"/>
                  </a:ext>
                </a:extLst>
              </p:cNvPr>
              <p:cNvSpPr/>
              <p:nvPr/>
            </p:nvSpPr>
            <p:spPr>
              <a:xfrm>
                <a:off x="6447197" y="1631096"/>
                <a:ext cx="5448280" cy="11625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B87E50-85CA-E937-77D4-5CAB6BEF30EA}"/>
                  </a:ext>
                </a:extLst>
              </p:cNvPr>
              <p:cNvSpPr txBox="1"/>
              <p:nvPr/>
            </p:nvSpPr>
            <p:spPr>
              <a:xfrm>
                <a:off x="6232790" y="2876825"/>
                <a:ext cx="5876080" cy="380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2023</a:t>
                </a:r>
                <a:r>
                  <a:rPr lang="ko-KR" altLang="en-US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년 </a:t>
                </a:r>
                <a:r>
                  <a:rPr lang="en-US" altLang="ko-KR" sz="1400" dirty="0">
                    <a:solidFill>
                      <a:srgbClr val="303038"/>
                    </a:solidFill>
                    <a:latin typeface="HelveticaNeue" panose="02000503000000020004" pitchFamily="2" charset="0"/>
                  </a:rPr>
                  <a:t>5</a:t>
                </a:r>
                <a:r>
                  <a:rPr lang="ko-KR" altLang="en-US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월 </a:t>
                </a:r>
                <a:r>
                  <a:rPr lang="en-US" altLang="ko-KR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9</a:t>
                </a:r>
                <a:r>
                  <a:rPr lang="ko-KR" altLang="en-US" sz="1400" b="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일</a:t>
                </a:r>
                <a:r>
                  <a:rPr lang="en-US" altLang="ko-KR" sz="1400" dirty="0">
                    <a:solidFill>
                      <a:srgbClr val="303038"/>
                    </a:solidFill>
                    <a:latin typeface="HelveticaNeue" panose="02000503000000020004" pitchFamily="2" charset="0"/>
                  </a:rPr>
                  <a:t> 3000</a:t>
                </a:r>
                <a:r>
                  <a:rPr lang="ko-KR" altLang="en-US" sz="1400" dirty="0">
                    <a:solidFill>
                      <a:srgbClr val="303038"/>
                    </a:solidFill>
                    <a:latin typeface="HelveticaNeue" panose="02000503000000020004" pitchFamily="2" charset="0"/>
                  </a:rPr>
                  <a:t> </a:t>
                </a:r>
                <a:r>
                  <a:rPr lang="en-US" altLang="ko-KR" sz="1400" dirty="0">
                    <a:solidFill>
                      <a:srgbClr val="303038"/>
                    </a:solidFill>
                    <a:latin typeface="HelveticaNeue" panose="02000503000000020004" pitchFamily="2" charset="0"/>
                  </a:rPr>
                  <a:t>A,B,C </a:t>
                </a:r>
                <a:r>
                  <a:rPr lang="ko-KR" altLang="en-US" sz="1400" dirty="0">
                    <a:solidFill>
                      <a:srgbClr val="303038"/>
                    </a:solidFill>
                    <a:latin typeface="HelveticaNeue" panose="02000503000000020004" pitchFamily="2" charset="0"/>
                  </a:rPr>
                  <a:t>노선 개통 및 </a:t>
                </a:r>
                <a:r>
                  <a:rPr lang="en-US" altLang="ko-KR" sz="1400" dirty="0">
                    <a:solidFill>
                      <a:srgbClr val="303038"/>
                    </a:solidFill>
                    <a:latin typeface="HelveticaNeue" panose="02000503000000020004" pitchFamily="2" charset="0"/>
                  </a:rPr>
                  <a:t>70</a:t>
                </a:r>
                <a:r>
                  <a:rPr lang="ko-KR" altLang="en-US" sz="1400" dirty="0">
                    <a:solidFill>
                      <a:srgbClr val="303038"/>
                    </a:solidFill>
                    <a:latin typeface="HelveticaNeue" panose="02000503000000020004" pitchFamily="2" charset="0"/>
                  </a:rPr>
                  <a:t>번 버스 증차</a:t>
                </a:r>
                <a:endParaRPr lang="ko-KR" altLang="en-US" sz="1400" dirty="0"/>
              </a:p>
            </p:txBody>
          </p: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1016806-8272-1545-30C1-4334D3C2B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6570" y="2207439"/>
              <a:ext cx="5151544" cy="1009138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A3DA9F-C39D-DA48-8445-7C2D7D1481B7}"/>
              </a:ext>
            </a:extLst>
          </p:cNvPr>
          <p:cNvGrpSpPr/>
          <p:nvPr/>
        </p:nvGrpSpPr>
        <p:grpSpPr>
          <a:xfrm>
            <a:off x="2457450" y="3866457"/>
            <a:ext cx="7277100" cy="1406587"/>
            <a:chOff x="2457450" y="4158557"/>
            <a:chExt cx="7277100" cy="140658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A4D2D8-2EE0-C3E2-F66E-E0E73933BC5A}"/>
                </a:ext>
              </a:extLst>
            </p:cNvPr>
            <p:cNvGrpSpPr/>
            <p:nvPr/>
          </p:nvGrpSpPr>
          <p:grpSpPr>
            <a:xfrm>
              <a:off x="2457450" y="4158557"/>
              <a:ext cx="7277100" cy="1406587"/>
              <a:chOff x="241103" y="1817227"/>
              <a:chExt cx="5623719" cy="129911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4E68331-E3E9-AF62-9F2C-937554BD9267}"/>
                  </a:ext>
                </a:extLst>
              </p:cNvPr>
              <p:cNvSpPr/>
              <p:nvPr/>
            </p:nvSpPr>
            <p:spPr>
              <a:xfrm>
                <a:off x="527521" y="1817227"/>
                <a:ext cx="5042004" cy="8910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2CCFEA-0224-F05B-DF42-CE4358291097}"/>
                  </a:ext>
                </a:extLst>
              </p:cNvPr>
              <p:cNvSpPr txBox="1"/>
              <p:nvPr/>
            </p:nvSpPr>
            <p:spPr>
              <a:xfrm>
                <a:off x="241103" y="2764747"/>
                <a:ext cx="5623719" cy="35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2023</a:t>
                </a:r>
                <a:r>
                  <a:rPr lang="ko-KR" altLang="en-US" sz="140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년 </a:t>
                </a:r>
                <a:r>
                  <a:rPr lang="en-US" altLang="ko-KR" sz="140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5</a:t>
                </a:r>
                <a:r>
                  <a:rPr lang="ko-KR" altLang="en-US" sz="140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월 </a:t>
                </a:r>
                <a:r>
                  <a:rPr lang="en-US" altLang="ko-KR" sz="140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26</a:t>
                </a:r>
                <a:r>
                  <a:rPr lang="ko-KR" altLang="en-US" sz="140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일 버스전용차로 개통 및 </a:t>
                </a:r>
                <a:r>
                  <a:rPr lang="en-US" altLang="ko-KR" sz="1400" i="0" dirty="0">
                    <a:solidFill>
                      <a:srgbClr val="303038"/>
                    </a:solidFill>
                    <a:effectLst/>
                    <a:latin typeface="HelveticaNeue" panose="02000503000000020004" pitchFamily="2" charset="0"/>
                  </a:rPr>
                  <a:t>70 C, 70D </a:t>
                </a:r>
                <a:r>
                  <a:rPr lang="ko-KR" altLang="en-US" sz="1400" dirty="0">
                    <a:solidFill>
                      <a:srgbClr val="303038"/>
                    </a:solidFill>
                    <a:latin typeface="HelveticaNeue" panose="02000503000000020004" pitchFamily="2" charset="0"/>
                  </a:rPr>
                  <a:t>노선 개통</a:t>
                </a:r>
                <a:endParaRPr lang="ko-KR" altLang="en-US" sz="1400" dirty="0"/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6A213EC-0D70-8D7B-78C1-3FDA3030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7200" y="4266407"/>
              <a:ext cx="6159775" cy="779792"/>
            </a:xfrm>
            <a:prstGeom prst="rect">
              <a:avLst/>
            </a:prstGeom>
          </p:spPr>
        </p:pic>
      </p:grpSp>
      <p:sp>
        <p:nvSpPr>
          <p:cNvPr id="33" name="제목 1">
            <a:extLst>
              <a:ext uri="{FF2B5EF4-FFF2-40B4-BE49-F238E27FC236}">
                <a16:creationId xmlns:a16="http://schemas.microsoft.com/office/drawing/2014/main" id="{59A5994A-3AF1-3E9B-E866-4049D3F54F11}"/>
              </a:ext>
            </a:extLst>
          </p:cNvPr>
          <p:cNvSpPr txBox="1">
            <a:spLocks/>
          </p:cNvSpPr>
          <p:nvPr/>
        </p:nvSpPr>
        <p:spPr>
          <a:xfrm>
            <a:off x="152400" y="-109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ko-KR" altLang="en-US" dirty="0" err="1">
                <a:solidFill>
                  <a:srgbClr val="383838"/>
                </a:solidFill>
                <a:latin typeface="Fira Sans" panose="020B0503050000020004" pitchFamily="34" charset="0"/>
              </a:rPr>
              <a:t>김포골드라인</a:t>
            </a:r>
            <a:r>
              <a:rPr lang="ko-KR" altLang="en-US" dirty="0">
                <a:solidFill>
                  <a:srgbClr val="383838"/>
                </a:solidFill>
                <a:latin typeface="Fira Sans" panose="020B0503050000020004" pitchFamily="34" charset="0"/>
              </a:rPr>
              <a:t> 혼잡도 개선 정책 시행</a:t>
            </a:r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0227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9A5994A-3AF1-3E9B-E866-4049D3F54F11}"/>
              </a:ext>
            </a:extLst>
          </p:cNvPr>
          <p:cNvSpPr txBox="1">
            <a:spLocks/>
          </p:cNvSpPr>
          <p:nvPr/>
        </p:nvSpPr>
        <p:spPr>
          <a:xfrm>
            <a:off x="152400" y="-109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ko-KR" altLang="en-US" dirty="0">
                <a:solidFill>
                  <a:srgbClr val="383838"/>
                </a:solidFill>
                <a:latin typeface="Fira Sans" panose="020B0503050000020004" pitchFamily="34" charset="0"/>
              </a:rPr>
              <a:t>아직도 높은 혼잡도</a:t>
            </a:r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073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78A452-830F-8178-FFD8-14734D643A1F}"/>
              </a:ext>
            </a:extLst>
          </p:cNvPr>
          <p:cNvSpPr txBox="1"/>
          <p:nvPr/>
        </p:nvSpPr>
        <p:spPr>
          <a:xfrm>
            <a:off x="379607" y="1321386"/>
            <a:ext cx="11617693" cy="521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“</a:t>
            </a:r>
          </a:p>
          <a:p>
            <a:pPr algn="just">
              <a:lnSpc>
                <a:spcPct val="130000"/>
              </a:lnSpc>
              <a:defRPr/>
            </a:pPr>
            <a:r>
              <a:rPr lang="ko-KR" altLang="en-US" sz="3600" b="1" dirty="0" err="1">
                <a:solidFill>
                  <a:schemeClr val="bg1"/>
                </a:solidFill>
                <a:latin typeface="+mn-ea"/>
                <a:ea typeface="+mn-ea"/>
              </a:rPr>
              <a:t>김포골드라인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3600" b="1" dirty="0">
                <a:solidFill>
                  <a:srgbClr val="FFC000"/>
                </a:solidFill>
                <a:latin typeface="+mn-ea"/>
                <a:ea typeface="+mn-ea"/>
              </a:rPr>
              <a:t>혼잡도 개선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ea typeface="+mn-ea"/>
              </a:rPr>
              <a:t>을 위해 </a:t>
            </a:r>
            <a:r>
              <a:rPr lang="ko-KR" altLang="en-US" sz="3600" b="1" dirty="0">
                <a:solidFill>
                  <a:srgbClr val="FFC000"/>
                </a:solidFill>
                <a:latin typeface="+mn-ea"/>
                <a:ea typeface="+mn-ea"/>
              </a:rPr>
              <a:t>많은 정책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ea typeface="+mn-ea"/>
              </a:rPr>
              <a:t>들이 시행되고 있는데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ea typeface="+mn-ea"/>
              </a:rPr>
              <a:t>실제로 </a:t>
            </a:r>
            <a:r>
              <a:rPr lang="ko-KR" altLang="en-US" sz="3600" b="1" dirty="0">
                <a:solidFill>
                  <a:srgbClr val="FFC000"/>
                </a:solidFill>
                <a:latin typeface="+mn-ea"/>
                <a:ea typeface="+mn-ea"/>
              </a:rPr>
              <a:t>혼잡도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ea typeface="+mn-ea"/>
              </a:rPr>
              <a:t>가 </a:t>
            </a:r>
            <a:r>
              <a:rPr lang="ko-KR" altLang="en-US" sz="3600" b="1" dirty="0">
                <a:solidFill>
                  <a:srgbClr val="FFC000"/>
                </a:solidFill>
                <a:latin typeface="+mn-ea"/>
                <a:ea typeface="+mn-ea"/>
              </a:rPr>
              <a:t>개선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ea typeface="+mn-ea"/>
              </a:rPr>
              <a:t> 되었을까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  <a:ea typeface="+mn-ea"/>
              </a:rPr>
              <a:t>?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만약 개선되지 않았다면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3600" b="1" i="0" dirty="0">
                <a:solidFill>
                  <a:srgbClr val="FFC000"/>
                </a:solidFill>
                <a:effectLst/>
                <a:latin typeface="+mn-ea"/>
                <a:ea typeface="+mn-ea"/>
              </a:rPr>
              <a:t>무엇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이 </a:t>
            </a:r>
            <a:r>
              <a:rPr lang="ko-KR" altLang="en-US" sz="3600" b="1" i="0" dirty="0">
                <a:solidFill>
                  <a:srgbClr val="FFC000"/>
                </a:solidFill>
                <a:effectLst/>
                <a:latin typeface="+mn-ea"/>
                <a:ea typeface="+mn-ea"/>
              </a:rPr>
              <a:t>문제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이며 </a:t>
            </a:r>
            <a:r>
              <a:rPr lang="ko-KR" altLang="en-US" sz="3600" b="1" i="0" dirty="0">
                <a:solidFill>
                  <a:srgbClr val="FFC000"/>
                </a:solidFill>
                <a:effectLst/>
                <a:latin typeface="+mn-ea"/>
                <a:ea typeface="+mn-ea"/>
              </a:rPr>
              <a:t>어떻게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3600" b="1" i="0" dirty="0">
                <a:solidFill>
                  <a:srgbClr val="FFC000"/>
                </a:solidFill>
                <a:effectLst/>
                <a:latin typeface="+mn-ea"/>
                <a:ea typeface="+mn-ea"/>
              </a:rPr>
              <a:t>개선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할 수 있을까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?</a:t>
            </a:r>
          </a:p>
          <a:p>
            <a:pPr marL="0" marR="0" lvl="0" indent="0" algn="just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                                                                                                ”</a:t>
            </a:r>
          </a:p>
          <a:p>
            <a:pPr marL="0" marR="0" lvl="0" indent="0" algn="just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anose="02020603050405020304" pitchFamily="18" charset="0"/>
              <a:ea typeface="맑은 고딕" panose="020B0503020000020004" pitchFamily="50" charset="-127"/>
              <a:cs typeface="Times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9C0124-AE96-70F4-2BD1-73F582C9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FF7C-8566-45B7-B9A1-9079E74E47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24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26987"/>
                <a:ext cx="10823713" cy="5019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en-US" altLang="ko-KR" sz="19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Purpose: </a:t>
                </a:r>
                <a:r>
                  <a:rPr lang="ko-KR" altLang="en-US" sz="1900" b="1" i="0" dirty="0" err="1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김포골드라인</a:t>
                </a:r>
                <a:r>
                  <a:rPr lang="ko-KR" altLang="en-US" sz="19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 김포공항역 플랫폼 내 혼잡도 개선 통한 고객 서비스 품질 향상</a:t>
                </a:r>
                <a:endParaRPr lang="en-US" altLang="ko-KR" sz="19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ko-KR" altLang="en-US" sz="19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김포공항역 플랫폼 혼잡도를 알아보기 위해 </a:t>
                </a:r>
                <a:r>
                  <a:rPr lang="ko-KR" altLang="en-US" sz="1900" b="1" i="0" dirty="0">
                    <a:solidFill>
                      <a:srgbClr val="C00000"/>
                    </a:solidFill>
                    <a:effectLst/>
                    <a:latin typeface="+mn-ea"/>
                    <a:ea typeface="+mn-ea"/>
                  </a:rPr>
                  <a:t>플랫폼 내 고객 대기 시간 </a:t>
                </a:r>
                <a:r>
                  <a:rPr lang="ko-KR" altLang="en-US" sz="19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측정</a:t>
                </a:r>
                <a:endParaRPr lang="en-US" altLang="ko-KR" sz="19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ko-KR" sz="1900" b="1" dirty="0">
                    <a:latin typeface="+mn-ea"/>
                    <a:ea typeface="+mn-ea"/>
                  </a:rPr>
                  <a:t> </a:t>
                </a:r>
                <a:r>
                  <a:rPr lang="en-US" altLang="ko-KR" sz="1900" b="1" i="0" dirty="0">
                    <a:solidFill>
                      <a:srgbClr val="C00000"/>
                    </a:solidFill>
                    <a:effectLst/>
                    <a:latin typeface="+mn-ea"/>
                    <a:ea typeface="+mn-ea"/>
                  </a:rPr>
                  <a:t>SPC</a:t>
                </a:r>
                <a:r>
                  <a:rPr lang="en-US" altLang="ko-KR" sz="19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(</a:t>
                </a:r>
                <a:r>
                  <a:rPr lang="ko-KR" altLang="en-US" sz="19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통계적 공정관리</a:t>
                </a:r>
                <a:r>
                  <a:rPr lang="en-US" altLang="ko-KR" sz="19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)</a:t>
                </a:r>
                <a:r>
                  <a:rPr lang="ko-KR" altLang="en-US" sz="19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 통해 </a:t>
                </a:r>
                <a:r>
                  <a:rPr lang="ko-KR" altLang="en-US" sz="1900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이상요인 탐지 </a:t>
                </a:r>
                <a:r>
                  <a:rPr lang="ko-KR" altLang="en-US" sz="19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및 김포공항역 </a:t>
                </a:r>
                <a:r>
                  <a:rPr lang="ko-KR" altLang="en-US" sz="2000" b="1" i="0" kern="100" dirty="0">
                    <a:solidFill>
                      <a:srgbClr val="C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열차 서비스 품질</a:t>
                </a:r>
                <a:r>
                  <a:rPr lang="ko-KR" altLang="en-US" sz="2000" b="1" i="0" kern="1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000" b="1" i="0" kern="100" dirty="0">
                    <a:solidFill>
                      <a:srgbClr val="C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향상 방법 </a:t>
                </a:r>
                <a:r>
                  <a:rPr lang="ko-KR" altLang="en-US" sz="2000" b="1" i="0" kern="1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도출</a:t>
                </a:r>
                <a:endParaRPr lang="en-US" altLang="ko-KR" sz="1900" b="1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lvl="1">
                  <a:lnSpc>
                    <a:spcPct val="130000"/>
                  </a:lnSpc>
                  <a:defRPr/>
                </a:pPr>
                <a:r>
                  <a:rPr lang="ko-KR" altLang="en-US" sz="1700" b="1" dirty="0" err="1">
                    <a:solidFill>
                      <a:srgbClr val="000000"/>
                    </a:solidFill>
                    <a:effectLst/>
                    <a:ea typeface="+mn-ea"/>
                  </a:rPr>
                  <a:t>비혼잡</a:t>
                </a:r>
                <a:r>
                  <a:rPr lang="ko-KR" altLang="en-US" sz="1700" b="1" dirty="0">
                    <a:solidFill>
                      <a:srgbClr val="000000"/>
                    </a:solidFill>
                    <a:effectLst/>
                    <a:ea typeface="+mn-ea"/>
                  </a:rPr>
                  <a:t> 시간대 </a:t>
                </a:r>
                <a:r>
                  <a:rPr lang="en-US" altLang="ko-KR" sz="1700" b="1" dirty="0">
                    <a:solidFill>
                      <a:srgbClr val="000000"/>
                    </a:solidFill>
                    <a:effectLst/>
                    <a:ea typeface="+mn-ea"/>
                  </a:rPr>
                  <a:t>&amp; </a:t>
                </a:r>
                <a:r>
                  <a:rPr lang="ko-KR" altLang="en-US" sz="1700" b="1" dirty="0">
                    <a:solidFill>
                      <a:srgbClr val="000000"/>
                    </a:solidFill>
                    <a:effectLst/>
                    <a:ea typeface="+mn-ea"/>
                  </a:rPr>
                  <a:t>혼잡 시간대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7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ko-KR" sz="1700" b="1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altLang="ko-KR" sz="17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 &amp; S </a:t>
                </a:r>
                <a:r>
                  <a:rPr lang="ko-KR" altLang="en-US" sz="17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관리도 작성</a:t>
                </a:r>
                <a:endParaRPr lang="en-US" altLang="ko-KR" sz="1700" b="1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  <a:defRPr/>
                </a:pPr>
                <a:r>
                  <a:rPr lang="en-US" altLang="ko-KR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   </a:t>
                </a:r>
                <a:r>
                  <a:rPr lang="en-US" altLang="ko-KR" sz="17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dirty="0" err="1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비혼잡</a:t>
                </a:r>
                <a:r>
                  <a:rPr lang="ko-KR" altLang="en-US" sz="16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 시간대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Cpk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 3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𝝈</m:t>
                    </m:r>
                  </m:oMath>
                </a14:m>
                <a:r>
                  <a:rPr lang="en-US" altLang="ko-KR" sz="16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 </a:t>
                </a:r>
                <a:r>
                  <a:rPr lang="ko-KR" altLang="en-US" sz="16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수준으로 </a:t>
                </a:r>
                <a:r>
                  <a:rPr lang="ko-KR" altLang="en-US" sz="16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공정 </a:t>
                </a:r>
                <a:r>
                  <a:rPr lang="ko-KR" altLang="en-US" sz="16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관리 잘됨</a:t>
                </a:r>
                <a:endParaRPr lang="en-US" altLang="ko-KR" sz="16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  <a:defRPr/>
                </a:pPr>
                <a:r>
                  <a:rPr lang="en-US" altLang="ko-KR" sz="16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   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혼잡 시간대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Cpk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1</a:t>
                </a:r>
                <a:r>
                  <a:rPr lang="ko-KR" altLang="en-US" sz="16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𝝈 수준 미만으로 급진적 개선 필요</a:t>
                </a:r>
                <a:endParaRPr lang="en-US" altLang="ko-KR" sz="15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  <a:defRPr/>
                </a:pPr>
                <a:r>
                  <a:rPr lang="en-US" altLang="ko-KR" sz="17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     </a:t>
                </a:r>
                <a:r>
                  <a:rPr lang="en-US" altLang="ko-KR" sz="17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  <a:sym typeface="Wingdings" panose="05000000000000000000" pitchFamily="2" charset="2"/>
                  </a:rPr>
                  <a:t></a:t>
                </a:r>
                <a:r>
                  <a:rPr lang="ko-KR" altLang="en-US" sz="1700" b="1" i="0" dirty="0">
                    <a:solidFill>
                      <a:srgbClr val="C00000"/>
                    </a:solidFill>
                    <a:effectLst/>
                    <a:latin typeface="+mn-ea"/>
                    <a:ea typeface="+mn-ea"/>
                    <a:sym typeface="Wingdings" panose="05000000000000000000" pitchFamily="2" charset="2"/>
                  </a:rPr>
                  <a:t>배차 간격 조정 </a:t>
                </a:r>
                <a:r>
                  <a:rPr lang="ko-KR" altLang="en-US" sz="17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  <a:sym typeface="Wingdings" panose="05000000000000000000" pitchFamily="2" charset="2"/>
                  </a:rPr>
                  <a:t>및 </a:t>
                </a:r>
                <a:r>
                  <a:rPr lang="ko-KR" altLang="en-US" sz="1700" b="1" i="0" dirty="0">
                    <a:solidFill>
                      <a:srgbClr val="C00000"/>
                    </a:solidFill>
                    <a:effectLst/>
                    <a:latin typeface="+mn-ea"/>
                    <a:ea typeface="+mn-ea"/>
                    <a:sym typeface="Wingdings" panose="05000000000000000000" pitchFamily="2" charset="2"/>
                  </a:rPr>
                  <a:t>통제 방법 변경 </a:t>
                </a:r>
                <a:r>
                  <a:rPr lang="ko-KR" altLang="en-US" sz="17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  <a:sym typeface="Wingdings" panose="05000000000000000000" pitchFamily="2" charset="2"/>
                  </a:rPr>
                  <a:t>필요 </a:t>
                </a:r>
                <a:endParaRPr lang="en-US" altLang="ko-KR" sz="17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ko-KR" sz="19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Simulation </a:t>
                </a:r>
                <a:r>
                  <a:rPr lang="ko-KR" altLang="en-US" sz="19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모델 통해 배차 시간 조정과 통제 방법 변경의 필요성 검증</a:t>
                </a:r>
                <a:endParaRPr lang="en-US" altLang="ko-KR" sz="19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  <a:p>
                <a:pPr lvl="1">
                  <a:lnSpc>
                    <a:spcPct val="130000"/>
                  </a:lnSpc>
                  <a:defRPr/>
                </a:pPr>
                <a:r>
                  <a:rPr lang="en-US" altLang="ko-KR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Queuing Network</a:t>
                </a:r>
                <a:r>
                  <a:rPr lang="ko-KR" altLang="en-US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를 통해 배차 시간 조정</a:t>
                </a:r>
                <a:r>
                  <a:rPr lang="en-US" altLang="ko-KR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평균 </a:t>
                </a:r>
                <a:r>
                  <a:rPr lang="en-US" altLang="ko-KR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3</a:t>
                </a:r>
                <a:r>
                  <a:rPr lang="ko-KR" altLang="en-US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분</a:t>
                </a:r>
                <a:r>
                  <a:rPr lang="en-US" altLang="ko-KR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)</a:t>
                </a:r>
                <a:r>
                  <a:rPr lang="en-US" altLang="ko-KR" sz="17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</a:t>
                </a:r>
                <a:r>
                  <a:rPr lang="ko-KR" altLang="en-US" sz="17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혼잡도 대폭 개선</a:t>
                </a:r>
                <a:r>
                  <a:rPr lang="ko-KR" altLang="en-US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700" b="1" i="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  </a:t>
                </a:r>
                <a:endParaRPr lang="en-US" altLang="ko-KR" sz="17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  <a:p>
                <a:pPr lvl="1">
                  <a:lnSpc>
                    <a:spcPct val="130000"/>
                  </a:lnSpc>
                  <a:defRPr/>
                </a:pPr>
                <a:r>
                  <a:rPr lang="ko-KR" altLang="en-US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통제 방법 변경</a:t>
                </a:r>
                <a:r>
                  <a:rPr lang="en-US" altLang="ko-KR" sz="17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</a:t>
                </a:r>
                <a:r>
                  <a:rPr lang="ko-KR" altLang="en-US" sz="1700" b="1" dirty="0">
                    <a:solidFill>
                      <a:srgbClr val="00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 혼잡도 소폭 개선</a:t>
                </a:r>
                <a:r>
                  <a:rPr lang="ko-KR" altLang="en-US" sz="17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endParaRPr lang="en-US" altLang="ko-KR" sz="1700" b="1" i="0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26987"/>
                <a:ext cx="10823713" cy="5019169"/>
              </a:xfrm>
              <a:blipFill>
                <a:blip r:embed="rId2"/>
                <a:stretch>
                  <a:fillRect l="-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" altLang="ko-Kore-KR" dirty="0">
                <a:solidFill>
                  <a:srgbClr val="383838"/>
                </a:solidFill>
                <a:latin typeface="Fira Sans" panose="020B05030500000200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184276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4F297E-5C29-4C6A-82A8-01BD14A7F4A8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406E322-3549-E768-371D-01DF44063EDA}"/>
              </a:ext>
            </a:extLst>
          </p:cNvPr>
          <p:cNvSpPr txBox="1">
            <a:spLocks/>
          </p:cNvSpPr>
          <p:nvPr/>
        </p:nvSpPr>
        <p:spPr>
          <a:xfrm>
            <a:off x="0" y="-261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just"/>
            <a:r>
              <a:rPr lang="en-US" altLang="ko-KR" dirty="0">
                <a:solidFill>
                  <a:srgbClr val="383838"/>
                </a:solidFill>
                <a:latin typeface="Fira Sans" panose="020B0503050000020004" pitchFamily="34" charset="0"/>
              </a:rPr>
              <a:t>Prior Research Method</a:t>
            </a:r>
            <a:endParaRPr lang="en" altLang="ko-Kore-KR" dirty="0">
              <a:solidFill>
                <a:srgbClr val="383838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E953601-F875-F4D9-DC72-93C35D5F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063967"/>
            <a:ext cx="11847022" cy="5112996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2000" b="1" dirty="0">
                <a:solidFill>
                  <a:srgbClr val="333333"/>
                </a:solidFill>
                <a:latin typeface="Noto Sans KR"/>
              </a:rPr>
              <a:t>대중교통카드 데이터 활용 승강장 혼잡도 추정 연구</a:t>
            </a:r>
            <a:r>
              <a:rPr lang="en-US" altLang="ko-KR" sz="2000" b="1" dirty="0">
                <a:solidFill>
                  <a:srgbClr val="333333"/>
                </a:solidFill>
                <a:latin typeface="Noto Sans KR"/>
              </a:rPr>
              <a:t>(</a:t>
            </a:r>
            <a:r>
              <a:rPr lang="ko-KR" altLang="en-US" sz="2000" b="1" dirty="0">
                <a:solidFill>
                  <a:srgbClr val="333333"/>
                </a:solidFill>
                <a:latin typeface="Noto Sans KR"/>
              </a:rPr>
              <a:t>신성일</a:t>
            </a:r>
            <a:r>
              <a:rPr lang="en-US" altLang="ko-KR" sz="2000" b="1" dirty="0">
                <a:solidFill>
                  <a:srgbClr val="333333"/>
                </a:solidFill>
                <a:latin typeface="Noto Sans KR"/>
              </a:rPr>
              <a:t> 2011, </a:t>
            </a:r>
            <a:r>
              <a:rPr lang="ko-KR" altLang="en-US" sz="2000" b="1" dirty="0" err="1">
                <a:solidFill>
                  <a:srgbClr val="333333"/>
                </a:solidFill>
                <a:latin typeface="Noto Sans KR"/>
              </a:rPr>
              <a:t>이호</a:t>
            </a:r>
            <a:r>
              <a:rPr lang="en-US" altLang="ko-KR" sz="2000" b="1" dirty="0">
                <a:solidFill>
                  <a:srgbClr val="333333"/>
                </a:solidFill>
                <a:latin typeface="Noto Sans KR"/>
              </a:rPr>
              <a:t> et al., 2015)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KR"/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교통카드 사용 데이터를 통해 </a:t>
            </a:r>
            <a:r>
              <a:rPr lang="ko-KR" altLang="en-US" sz="1800" b="1" i="0" dirty="0">
                <a:solidFill>
                  <a:srgbClr val="C00000"/>
                </a:solidFill>
                <a:effectLst/>
                <a:latin typeface="+mn-ea"/>
                <a:ea typeface="+mn-ea"/>
              </a:rPr>
              <a:t>열차 혼잡도 </a:t>
            </a:r>
            <a:r>
              <a:rPr lang="ko-KR" altLang="en-US" sz="18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계산</a:t>
            </a:r>
            <a:endParaRPr lang="en-US" altLang="ko-KR" sz="1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ko-KR" sz="1600" b="1" dirty="0">
                <a:solidFill>
                  <a:srgbClr val="333333"/>
                </a:solidFill>
                <a:latin typeface="+mn-ea"/>
                <a:ea typeface="+mn-ea"/>
                <a:sym typeface="Wingdings" panose="05000000000000000000" pitchFamily="2" charset="2"/>
              </a:rPr>
              <a:t>-</a:t>
            </a:r>
            <a:r>
              <a:rPr lang="ko-KR" altLang="en-US" sz="1600" b="1" dirty="0">
                <a:solidFill>
                  <a:srgbClr val="333333"/>
                </a:solidFill>
                <a:latin typeface="+mn-ea"/>
                <a:ea typeface="+mn-ea"/>
                <a:sym typeface="Wingdings" panose="05000000000000000000" pitchFamily="2" charset="2"/>
              </a:rPr>
              <a:t>승객들이 무슨 역을 이용하는 지에 따라 해당 노선 혼잡도</a:t>
            </a:r>
            <a:r>
              <a:rPr lang="en-US" altLang="ko-KR" sz="1600" b="1" dirty="0">
                <a:solidFill>
                  <a:srgbClr val="333333"/>
                </a:solidFill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열차내 혼잡도 초점</a:t>
            </a:r>
            <a:endParaRPr lang="en-US" altLang="ko-KR" sz="1600" b="1" dirty="0">
              <a:solidFill>
                <a:srgbClr val="C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ko-KR" sz="1600" b="1" dirty="0">
                <a:solidFill>
                  <a:srgbClr val="333333"/>
                </a:solidFill>
                <a:latin typeface="+mn-ea"/>
                <a:ea typeface="+mn-ea"/>
                <a:sym typeface="Wingdings" panose="05000000000000000000" pitchFamily="2" charset="2"/>
              </a:rPr>
              <a:t>-</a:t>
            </a:r>
            <a:r>
              <a:rPr lang="ko-KR" altLang="en-US" sz="1600" b="1" dirty="0">
                <a:solidFill>
                  <a:srgbClr val="333333"/>
                </a:solidFill>
                <a:latin typeface="+mn-ea"/>
                <a:ea typeface="+mn-ea"/>
                <a:sym typeface="Wingdings" panose="05000000000000000000" pitchFamily="2" charset="2"/>
              </a:rPr>
              <a:t>비 환승역 국한</a:t>
            </a:r>
            <a:endParaRPr lang="en-US" altLang="ko-KR" sz="1600" b="1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ko-KR" sz="1600" b="1" i="0" dirty="0">
                <a:solidFill>
                  <a:srgbClr val="333333"/>
                </a:solidFill>
                <a:effectLst/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ko-KR" altLang="en-US" sz="1600" b="1" i="0" dirty="0" err="1">
                <a:solidFill>
                  <a:srgbClr val="333333"/>
                </a:solidFill>
                <a:effectLst/>
                <a:latin typeface="+mn-ea"/>
                <a:ea typeface="+mn-ea"/>
                <a:sym typeface="Wingdings" panose="05000000000000000000" pitchFamily="2" charset="2"/>
              </a:rPr>
              <a:t>김포골드라인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+mn-ea"/>
                <a:ea typeface="+mn-ea"/>
                <a:sym typeface="Wingdings" panose="05000000000000000000" pitchFamily="2" charset="2"/>
              </a:rPr>
              <a:t> 적용 한계</a:t>
            </a:r>
            <a:endParaRPr lang="en-US" altLang="ko-KR" sz="1600" b="1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914400" lvl="2" indent="0">
              <a:buNone/>
            </a:pPr>
            <a:r>
              <a:rPr lang="en-US" altLang="ko-KR" sz="1600" b="1" dirty="0">
                <a:solidFill>
                  <a:srgbClr val="333333"/>
                </a:solidFill>
                <a:latin typeface="+mn-ea"/>
                <a:ea typeface="+mn-ea"/>
                <a:sym typeface="Wingdings" panose="05000000000000000000" pitchFamily="2" charset="2"/>
              </a:rPr>
              <a:t>  </a:t>
            </a:r>
            <a:endParaRPr lang="en-US" altLang="ko-KR" sz="2000" b="1" dirty="0">
              <a:solidFill>
                <a:srgbClr val="333333"/>
              </a:solidFill>
              <a:latin typeface="Noto Sans KR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i="0" dirty="0">
                <a:solidFill>
                  <a:srgbClr val="2E2E2E"/>
                </a:solidFill>
                <a:effectLst/>
                <a:latin typeface="ElsevierGulliver"/>
              </a:rPr>
              <a:t>Origin-Destination (OD) pair </a:t>
            </a:r>
            <a:r>
              <a:rPr lang="ko-KR" altLang="en-US" sz="2000" b="1" i="0" dirty="0">
                <a:solidFill>
                  <a:srgbClr val="2E2E2E"/>
                </a:solidFill>
                <a:effectLst/>
                <a:latin typeface="ElsevierGulliver"/>
              </a:rPr>
              <a:t>데이터 </a:t>
            </a:r>
            <a:r>
              <a:rPr lang="ko-KR" altLang="en-US" sz="2000" b="1" dirty="0">
                <a:solidFill>
                  <a:srgbClr val="2E2E2E"/>
                </a:solidFill>
                <a:latin typeface="ElsevierGulliver"/>
              </a:rPr>
              <a:t>활용 동적 </a:t>
            </a:r>
            <a:r>
              <a:rPr lang="ko-KR" altLang="en-US" sz="2000" b="1" dirty="0" err="1">
                <a:solidFill>
                  <a:srgbClr val="2E2E2E"/>
                </a:solidFill>
                <a:latin typeface="ElsevierGulliver"/>
              </a:rPr>
              <a:t>프로그레밍를</a:t>
            </a:r>
            <a:r>
              <a:rPr lang="ko-KR" altLang="en-US" sz="2000" b="1" dirty="0">
                <a:solidFill>
                  <a:srgbClr val="2E2E2E"/>
                </a:solidFill>
                <a:latin typeface="ElsevierGulliver"/>
              </a:rPr>
              <a:t> 이용한 승객 흐름 제어 연구</a:t>
            </a:r>
            <a:r>
              <a:rPr lang="ko-KR" altLang="en-US" sz="2000" b="1" i="0" dirty="0">
                <a:solidFill>
                  <a:srgbClr val="2E2E2E"/>
                </a:solidFill>
                <a:effectLst/>
                <a:latin typeface="ElsevierGulliver"/>
              </a:rPr>
              <a:t> </a:t>
            </a:r>
            <a:r>
              <a:rPr lang="en-US" altLang="ko-KR" sz="2000" b="1" dirty="0">
                <a:solidFill>
                  <a:srgbClr val="2E2E2E"/>
                </a:solidFill>
                <a:latin typeface="ElsevierGulliver"/>
              </a:rPr>
              <a:t>(Yin et al., 2017)</a:t>
            </a:r>
            <a:endParaRPr lang="en-US" altLang="ko-KR" sz="2000" b="1" i="0" dirty="0">
              <a:solidFill>
                <a:srgbClr val="2E2E2E"/>
              </a:solidFill>
              <a:effectLst/>
              <a:latin typeface="ElsevierGulliver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b="1" dirty="0">
                <a:solidFill>
                  <a:srgbClr val="333333"/>
                </a:solidFill>
                <a:latin typeface="Noto Sans KR"/>
              </a:rPr>
              <a:t>-</a:t>
            </a:r>
            <a:r>
              <a:rPr lang="ko-KR" altLang="en-US" sz="1800" b="1" dirty="0">
                <a:solidFill>
                  <a:srgbClr val="333333"/>
                </a:solidFill>
                <a:latin typeface="Noto Sans KR"/>
              </a:rPr>
              <a:t>다른 열차의 도착시간 조정</a:t>
            </a:r>
            <a:r>
              <a:rPr lang="en-US" altLang="ko-KR" sz="1800" b="1" dirty="0">
                <a:solidFill>
                  <a:srgbClr val="333333"/>
                </a:solidFill>
                <a:latin typeface="Noto Sans KR"/>
              </a:rPr>
              <a:t>(</a:t>
            </a:r>
            <a:r>
              <a:rPr lang="ko-KR" altLang="en-US" sz="1800" b="1" dirty="0">
                <a:solidFill>
                  <a:srgbClr val="333333"/>
                </a:solidFill>
                <a:latin typeface="Noto Sans KR"/>
              </a:rPr>
              <a:t>시간표 조정</a:t>
            </a:r>
            <a:r>
              <a:rPr lang="en-US" altLang="ko-KR" sz="1800" b="1" dirty="0">
                <a:solidFill>
                  <a:srgbClr val="333333"/>
                </a:solidFill>
                <a:latin typeface="Noto Sans KR"/>
              </a:rPr>
              <a:t>)</a:t>
            </a:r>
            <a:r>
              <a:rPr lang="ko-KR" altLang="en-US" sz="1800" b="1" dirty="0">
                <a:solidFill>
                  <a:srgbClr val="333333"/>
                </a:solidFill>
                <a:latin typeface="Noto Sans KR"/>
              </a:rPr>
              <a:t> 통해 승강장에 도착하는 승객 수 조정</a:t>
            </a:r>
            <a:endParaRPr lang="en-US" altLang="ko-KR" sz="1800" b="1" dirty="0">
              <a:solidFill>
                <a:srgbClr val="333333"/>
              </a:solidFill>
              <a:latin typeface="Noto Sans KR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b="1" dirty="0">
                <a:solidFill>
                  <a:srgbClr val="333333"/>
                </a:solidFill>
                <a:latin typeface="Noto Sans KR"/>
                <a:sym typeface="Wingdings" panose="05000000000000000000" pitchFamily="2" charset="2"/>
              </a:rPr>
              <a:t>-</a:t>
            </a:r>
            <a:r>
              <a:rPr lang="ko-KR" altLang="en-US" sz="1800" b="1" dirty="0" err="1">
                <a:solidFill>
                  <a:srgbClr val="333333"/>
                </a:solidFill>
                <a:latin typeface="Noto Sans KR"/>
                <a:sym typeface="Wingdings" panose="05000000000000000000" pitchFamily="2" charset="2"/>
              </a:rPr>
              <a:t>김포골드라인</a:t>
            </a:r>
            <a:r>
              <a:rPr lang="ko-KR" altLang="en-US" sz="1800" b="1" dirty="0">
                <a:solidFill>
                  <a:srgbClr val="333333"/>
                </a:solidFill>
                <a:latin typeface="Noto Sans KR"/>
                <a:sym typeface="Wingdings" panose="05000000000000000000" pitchFamily="2" charset="2"/>
              </a:rPr>
              <a:t> </a:t>
            </a:r>
            <a:r>
              <a:rPr lang="en-US" altLang="ko-KR" sz="1800" b="1" dirty="0">
                <a:solidFill>
                  <a:srgbClr val="333333"/>
                </a:solidFill>
                <a:latin typeface="Noto Sans KR"/>
                <a:sym typeface="Wingdings" panose="05000000000000000000" pitchFamily="2" charset="2"/>
              </a:rPr>
              <a:t>OD </a:t>
            </a:r>
            <a:r>
              <a:rPr lang="ko-KR" altLang="en-US" sz="1800" b="1" dirty="0">
                <a:solidFill>
                  <a:srgbClr val="333333"/>
                </a:solidFill>
                <a:latin typeface="Noto Sans KR"/>
                <a:sym typeface="Wingdings" panose="05000000000000000000" pitchFamily="2" charset="2"/>
              </a:rPr>
              <a:t>데이터 제공 </a:t>
            </a:r>
            <a:r>
              <a:rPr lang="en-US" altLang="ko-KR" sz="1800" b="1" dirty="0">
                <a:solidFill>
                  <a:srgbClr val="333333"/>
                </a:solidFill>
                <a:latin typeface="Noto Sans KR"/>
                <a:sym typeface="Wingdings" panose="05000000000000000000" pitchFamily="2" charset="2"/>
              </a:rPr>
              <a:t>X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b="1" i="0" dirty="0">
                <a:solidFill>
                  <a:srgbClr val="333333"/>
                </a:solidFill>
                <a:effectLst/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ko-KR" altLang="en-US" sz="1800" b="1" i="0" dirty="0" err="1">
                <a:solidFill>
                  <a:srgbClr val="333333"/>
                </a:solidFill>
                <a:effectLst/>
                <a:latin typeface="+mn-ea"/>
                <a:ea typeface="+mn-ea"/>
                <a:sym typeface="Wingdings" panose="05000000000000000000" pitchFamily="2" charset="2"/>
              </a:rPr>
              <a:t>김포골드라인</a:t>
            </a:r>
            <a:r>
              <a:rPr lang="ko-KR" altLang="en-US" sz="1800" b="1" i="0" dirty="0">
                <a:solidFill>
                  <a:srgbClr val="333333"/>
                </a:solidFill>
                <a:effectLst/>
                <a:latin typeface="+mn-ea"/>
                <a:ea typeface="+mn-ea"/>
                <a:sym typeface="Wingdings" panose="05000000000000000000" pitchFamily="2" charset="2"/>
              </a:rPr>
              <a:t> 적용 한계</a:t>
            </a:r>
            <a:endParaRPr lang="en-US" altLang="ko-KR" sz="1800" b="1" i="0" dirty="0">
              <a:solidFill>
                <a:srgbClr val="333333"/>
              </a:solidFill>
              <a:effectLst/>
              <a:latin typeface="+mn-ea"/>
              <a:ea typeface="+mn-ea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33333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ko-KR" altLang="en-US" sz="2000" b="1" dirty="0">
                <a:solidFill>
                  <a:srgbClr val="333333"/>
                </a:solidFill>
                <a:latin typeface="+mn-ea"/>
                <a:ea typeface="+mn-ea"/>
                <a:sym typeface="Wingdings" panose="05000000000000000000" pitchFamily="2" charset="2"/>
              </a:rPr>
              <a:t>김포공항 역 플랫폼 혼잡도를 분석하기 위해 데이터 수집의 필요성</a:t>
            </a:r>
            <a:endParaRPr lang="en-US" altLang="ko-KR" sz="2000" b="1" dirty="0">
              <a:solidFill>
                <a:srgbClr val="333333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endParaRPr lang="en-US" altLang="ko-KR" sz="2000" b="1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457200" lvl="1" indent="0">
              <a:buNone/>
            </a:pPr>
            <a:endParaRPr lang="en-US" altLang="ko-KR" sz="1800" b="1" dirty="0">
              <a:solidFill>
                <a:srgbClr val="333333"/>
              </a:solidFill>
              <a:latin typeface="Noto Sans KR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33333"/>
              </a:solidFill>
              <a:latin typeface="Noto Sans KR"/>
            </a:endParaRPr>
          </a:p>
          <a:p>
            <a:pPr marL="0" indent="0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marL="0" indent="0">
              <a:buNone/>
            </a:pPr>
            <a:endParaRPr lang="en-US" altLang="ko-KR" sz="1200" b="1" dirty="0">
              <a:solidFill>
                <a:srgbClr val="333333"/>
              </a:solidFill>
              <a:latin typeface="Noto Sans KR"/>
            </a:endParaRPr>
          </a:p>
          <a:p>
            <a:pPr marL="0" indent="0">
              <a:buNone/>
            </a:pPr>
            <a:endParaRPr lang="en-US" altLang="ko-KR" sz="1200" b="1" dirty="0">
              <a:solidFill>
                <a:srgbClr val="333333"/>
              </a:solidFill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8461196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6332</TotalTime>
  <Words>2748</Words>
  <Application>Microsoft Office PowerPoint</Application>
  <PresentationFormat>와이드스크린</PresentationFormat>
  <Paragraphs>384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46" baseType="lpstr">
      <vt:lpstr>ElsevierGulliver</vt:lpstr>
      <vt:lpstr>HelveticaNeue</vt:lpstr>
      <vt:lpstr>Noto Sans KR</vt:lpstr>
      <vt:lpstr>Söhne</vt:lpstr>
      <vt:lpstr>NanumGothic</vt:lpstr>
      <vt:lpstr>나눔바른고딕</vt:lpstr>
      <vt:lpstr>맑은 고딕</vt:lpstr>
      <vt:lpstr>시스템 서체 일반체</vt:lpstr>
      <vt:lpstr>Arial</vt:lpstr>
      <vt:lpstr>Calibri</vt:lpstr>
      <vt:lpstr>Calibri Light</vt:lpstr>
      <vt:lpstr>Cambria Math</vt:lpstr>
      <vt:lpstr>Fira Sans</vt:lpstr>
      <vt:lpstr>Roboto</vt:lpstr>
      <vt:lpstr>Times</vt:lpstr>
      <vt:lpstr>Wingdings</vt:lpstr>
      <vt:lpstr>Office Theme</vt:lpstr>
      <vt:lpstr>Office 테마</vt:lpstr>
      <vt:lpstr>김포 골드라인 혼잡도 관리 프로젝트 </vt:lpstr>
      <vt:lpstr>김포 골드라인 혼잡도 관리 프로젝트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AKNA</dc:creator>
  <cp:lastModifiedBy>Kang Byeongmo</cp:lastModifiedBy>
  <cp:revision>2670</cp:revision>
  <dcterms:created xsi:type="dcterms:W3CDTF">2015-06-05T10:23:02Z</dcterms:created>
  <dcterms:modified xsi:type="dcterms:W3CDTF">2023-06-28T06:01:17Z</dcterms:modified>
  <cp:version>1000.0000.01</cp:version>
</cp:coreProperties>
</file>